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olors1.xml" ContentType="application/vnd.ms-office.chartcolorstyle+xml"/>
  <Override PartName="/ppt/charts/colors2.xml" ContentType="application/vnd.ms-office.chartcolorstyle+xml"/>
  <Override PartName="/ppt/charts/colors3.xml" ContentType="application/vnd.ms-office.chartcolorstyle+xml"/>
  <Override PartName="/ppt/charts/style1.xml" ContentType="application/vnd.ms-office.chartstyle+xml"/>
  <Override PartName="/ppt/charts/style2.xml" ContentType="application/vnd.ms-office.chartstyle+xml"/>
  <Override PartName="/ppt/charts/style3.xml" ContentType="application/vnd.ms-office.chartstyl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7" r:id="rId3"/>
    <p:sldId id="260" r:id="rId4"/>
    <p:sldId id="262" r:id="rId5"/>
    <p:sldId id="261" r:id="rId6"/>
    <p:sldId id="275" r:id="rId7"/>
    <p:sldId id="263" r:id="rId8"/>
    <p:sldId id="265" r:id="rId9"/>
    <p:sldId id="266" r:id="rId10"/>
    <p:sldId id="267" r:id="rId11"/>
    <p:sldId id="273" r:id="rId12"/>
    <p:sldId id="271" r:id="rId13"/>
    <p:sldId id="282" r:id="rId14"/>
    <p:sldId id="283" r:id="rId15"/>
    <p:sldId id="287" r:id="rId16"/>
    <p:sldId id="288" r:id="rId17"/>
    <p:sldId id="289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11D71"/>
    <a:srgbClr val="2F55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1" autoAdjust="0"/>
    <p:restoredTop sz="94660"/>
  </p:normalViewPr>
  <p:slideViewPr>
    <p:cSldViewPr snapToGrid="0">
      <p:cViewPr varScale="1">
        <p:scale>
          <a:sx n="53" d="100"/>
          <a:sy n="53" d="100"/>
        </p:scale>
        <p:origin x="1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20" Type="http://schemas.openxmlformats.org/officeDocument/2006/relationships/viewProps" Target="viewProps.xml"/><Relationship Id="rId2" Type="http://schemas.openxmlformats.org/officeDocument/2006/relationships/theme" Target="theme/theme1.xml"/><Relationship Id="rId19" Type="http://schemas.openxmlformats.org/officeDocument/2006/relationships/presProps" Target="presProps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oleObject" Target="file:///D:\BIT_S%20Docs%20(Studies)\SEM%204\Analysis.xlsx" TargetMode="External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oleObject" Target="file:///D:\BIT_S%20Docs%20(Studies)\SEM%204\Analysis.xlsx" TargetMode="External"/></Relationships>
</file>

<file path=ppt/charts/_rels/chart3.xml.rels><?xml version="1.0" encoding="UTF-8" standalone="yes"?>
<Relationships xmlns="http://schemas.openxmlformats.org/package/2006/relationships"><Relationship Id="rId3" Type="http://schemas.microsoft.com/office/2011/relationships/chartColorStyle" Target="colors3.xml"/><Relationship Id="rId2" Type="http://schemas.microsoft.com/office/2011/relationships/chartStyle" Target="style3.xml"/><Relationship Id="rId1" Type="http://schemas.openxmlformats.org/officeDocument/2006/relationships/oleObject" Target="file:///D:\BIT_S%20Docs%20(Studies)\SEM%204\Analysis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pivotSource>
    <c:name>[Analysis.xlsx]Analysis Train!PivotTable1</c:name>
    <c:fmtId val="-1"/>
  </c:pivotSource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'[Analysis.xlsx]Analysis Train'!$D$6:$D$7</c:f>
              <c:strCache>
                <c:ptCount val="1"/>
                <c:pt idx="0">
                  <c:v>0</c:v>
                </c:pt>
              </c:strCache>
            </c:strRef>
          </c:tx>
          <c:spPr>
            <a:gradFill rotWithShape="1">
              <a:gsLst>
                <a:gs pos="0">
                  <a:schemeClr val="accent5">
                    <a:tint val="76667"/>
                    <a:satMod val="103000"/>
                    <a:lumMod val="102000"/>
                    <a:tint val="94000"/>
                  </a:schemeClr>
                </a:gs>
                <a:gs pos="50000">
                  <a:schemeClr val="accent5">
                    <a:tint val="76667"/>
                    <a:satMod val="110000"/>
                    <a:lumMod val="100000"/>
                    <a:shade val="100000"/>
                  </a:schemeClr>
                </a:gs>
                <a:gs pos="100000">
                  <a:schemeClr val="accent5">
                    <a:tint val="76667"/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delete val="1"/>
          </c:dLbls>
          <c:cat>
            <c:multiLvlStrRef>
              <c:f>'[Analysis.xlsx]Analysis Train'!$A$8:$C$26</c:f>
              <c:multiLvlStrCache>
                <c:ptCount val="16"/>
                <c:lvl>
                  <c:pt idx="0">
                    <c:v>arima</c:v>
                  </c:pt>
                  <c:pt idx="1">
                    <c:v>auto_ensemble</c:v>
                  </c:pt>
                  <c:pt idx="2">
                    <c:v>ensemble</c:v>
                  </c:pt>
                  <c:pt idx="3">
                    <c:v>ets</c:v>
                  </c:pt>
                  <c:pt idx="4">
                    <c:v>naive</c:v>
                  </c:pt>
                  <c:pt idx="5">
                    <c:v>poly_trend</c:v>
                  </c:pt>
                  <c:pt idx="6">
                    <c:v>prophet</c:v>
                  </c:pt>
                  <c:pt idx="7">
                    <c:v>theta</c:v>
                  </c:pt>
                  <c:pt idx="8">
                    <c:v>arima</c:v>
                  </c:pt>
                  <c:pt idx="9">
                    <c:v>auto_ensemble</c:v>
                  </c:pt>
                  <c:pt idx="10">
                    <c:v>ensemble</c:v>
                  </c:pt>
                  <c:pt idx="11">
                    <c:v>ets</c:v>
                  </c:pt>
                  <c:pt idx="12">
                    <c:v>naive</c:v>
                  </c:pt>
                  <c:pt idx="13">
                    <c:v>poly_trend</c:v>
                  </c:pt>
                  <c:pt idx="14">
                    <c:v>prophet</c:v>
                  </c:pt>
                  <c:pt idx="15">
                    <c:v>theta</c:v>
                  </c:pt>
                </c:lvl>
                <c:lvl>
                  <c:pt idx="0">
                    <c:v>expanding</c:v>
                  </c:pt>
                  <c:pt idx="8">
                    <c:v>sliding</c:v>
                  </c:pt>
                </c:lvl>
                <c:lvl>
                  <c:pt idx="0">
                    <c:v>1</c:v>
                  </c:pt>
                </c:lvl>
              </c:multiLvlStrCache>
            </c:multiLvlStrRef>
          </c:cat>
          <c:val>
            <c:numRef>
              <c:f>'[Analysis.xlsx]Analysis Train'!$D$8:$D$26</c:f>
              <c:numCache>
                <c:formatCode>0.0000</c:formatCode>
                <c:ptCount val="16"/>
                <c:pt idx="0">
                  <c:v>0.3876676019</c:v>
                </c:pt>
                <c:pt idx="1">
                  <c:v>1.4161050603</c:v>
                </c:pt>
                <c:pt idx="2">
                  <c:v>1.1160655425</c:v>
                </c:pt>
                <c:pt idx="3">
                  <c:v>0.2397848106</c:v>
                </c:pt>
                <c:pt idx="4">
                  <c:v>0.2512879959</c:v>
                </c:pt>
                <c:pt idx="5">
                  <c:v>1.6439657732</c:v>
                </c:pt>
                <c:pt idx="6">
                  <c:v>0.9820004263</c:v>
                </c:pt>
                <c:pt idx="7">
                  <c:v>0.2637678781</c:v>
                </c:pt>
                <c:pt idx="8">
                  <c:v>0.3876676019</c:v>
                </c:pt>
                <c:pt idx="9">
                  <c:v>1.4003127605</c:v>
                </c:pt>
                <c:pt idx="10">
                  <c:v>1.1160655425</c:v>
                </c:pt>
                <c:pt idx="11">
                  <c:v>0.2397848106</c:v>
                </c:pt>
                <c:pt idx="12">
                  <c:v>0.2512879959</c:v>
                </c:pt>
                <c:pt idx="13">
                  <c:v>1.6439657732</c:v>
                </c:pt>
                <c:pt idx="14">
                  <c:v>0.9820004263</c:v>
                </c:pt>
                <c:pt idx="15">
                  <c:v>0.2637678781</c:v>
                </c:pt>
              </c:numCache>
            </c:numRef>
          </c:val>
        </c:ser>
        <c:ser>
          <c:idx val="1"/>
          <c:order val="1"/>
          <c:tx>
            <c:strRef>
              <c:f>'[Analysis.xlsx]Analysis Train'!$E$6:$E$7</c:f>
              <c:strCache>
                <c:ptCount val="1"/>
                <c:pt idx="0">
                  <c:v>1</c:v>
                </c:pt>
              </c:strCache>
            </c:strRef>
          </c:tx>
          <c:spPr>
            <a:gradFill rotWithShape="1">
              <a:gsLst>
                <a:gs pos="0">
                  <a:schemeClr val="accent5">
                    <a:shade val="76667"/>
                    <a:satMod val="103000"/>
                    <a:lumMod val="102000"/>
                    <a:tint val="94000"/>
                  </a:schemeClr>
                </a:gs>
                <a:gs pos="50000">
                  <a:schemeClr val="accent5">
                    <a:shade val="76667"/>
                    <a:satMod val="110000"/>
                    <a:lumMod val="100000"/>
                    <a:shade val="100000"/>
                  </a:schemeClr>
                </a:gs>
                <a:gs pos="100000">
                  <a:schemeClr val="accent5">
                    <a:shade val="76667"/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delete val="1"/>
          </c:dLbls>
          <c:cat>
            <c:multiLvlStrRef>
              <c:f>'[Analysis.xlsx]Analysis Train'!$A$8:$C$26</c:f>
              <c:multiLvlStrCache>
                <c:ptCount val="16"/>
                <c:lvl>
                  <c:pt idx="0">
                    <c:v>arima</c:v>
                  </c:pt>
                  <c:pt idx="1">
                    <c:v>auto_ensemble</c:v>
                  </c:pt>
                  <c:pt idx="2">
                    <c:v>ensemble</c:v>
                  </c:pt>
                  <c:pt idx="3">
                    <c:v>ets</c:v>
                  </c:pt>
                  <c:pt idx="4">
                    <c:v>naive</c:v>
                  </c:pt>
                  <c:pt idx="5">
                    <c:v>poly_trend</c:v>
                  </c:pt>
                  <c:pt idx="6">
                    <c:v>prophet</c:v>
                  </c:pt>
                  <c:pt idx="7">
                    <c:v>theta</c:v>
                  </c:pt>
                  <c:pt idx="8">
                    <c:v>arima</c:v>
                  </c:pt>
                  <c:pt idx="9">
                    <c:v>auto_ensemble</c:v>
                  </c:pt>
                  <c:pt idx="10">
                    <c:v>ensemble</c:v>
                  </c:pt>
                  <c:pt idx="11">
                    <c:v>ets</c:v>
                  </c:pt>
                  <c:pt idx="12">
                    <c:v>naive</c:v>
                  </c:pt>
                  <c:pt idx="13">
                    <c:v>poly_trend</c:v>
                  </c:pt>
                  <c:pt idx="14">
                    <c:v>prophet</c:v>
                  </c:pt>
                  <c:pt idx="15">
                    <c:v>theta</c:v>
                  </c:pt>
                </c:lvl>
                <c:lvl>
                  <c:pt idx="0">
                    <c:v>expanding</c:v>
                  </c:pt>
                  <c:pt idx="8">
                    <c:v>sliding</c:v>
                  </c:pt>
                </c:lvl>
                <c:lvl>
                  <c:pt idx="0">
                    <c:v>1</c:v>
                  </c:pt>
                </c:lvl>
              </c:multiLvlStrCache>
            </c:multiLvlStrRef>
          </c:cat>
          <c:val>
            <c:numRef>
              <c:f>'[Analysis.xlsx]Analysis Train'!$E$8:$E$26</c:f>
              <c:numCache>
                <c:formatCode>0.0000</c:formatCode>
                <c:ptCount val="16"/>
                <c:pt idx="0">
                  <c:v>0.2920080026</c:v>
                </c:pt>
                <c:pt idx="1">
                  <c:v>0.3863534863</c:v>
                </c:pt>
                <c:pt idx="2">
                  <c:v>0.3098818451</c:v>
                </c:pt>
                <c:pt idx="3">
                  <c:v>0.2728363002</c:v>
                </c:pt>
                <c:pt idx="4">
                  <c:v>0.2512094098</c:v>
                </c:pt>
                <c:pt idx="5">
                  <c:v>0.965201744</c:v>
                </c:pt>
                <c:pt idx="6">
                  <c:v>0.2049214107</c:v>
                </c:pt>
                <c:pt idx="7">
                  <c:v>0.2423662343</c:v>
                </c:pt>
                <c:pt idx="8">
                  <c:v>0.2989046489</c:v>
                </c:pt>
                <c:pt idx="9">
                  <c:v>1.6068906075</c:v>
                </c:pt>
                <c:pt idx="10">
                  <c:v>1.3346750067</c:v>
                </c:pt>
                <c:pt idx="11">
                  <c:v>0.3143263469</c:v>
                </c:pt>
                <c:pt idx="12">
                  <c:v>0.2512094098</c:v>
                </c:pt>
                <c:pt idx="13">
                  <c:v>1.7492334279</c:v>
                </c:pt>
                <c:pt idx="14">
                  <c:v>0.6551963652</c:v>
                </c:pt>
                <c:pt idx="15">
                  <c:v>0.2489380057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405466462"/>
        <c:axId val="844474181"/>
      </c:barChart>
      <c:catAx>
        <c:axId val="405466462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844474181"/>
        <c:crosses val="autoZero"/>
        <c:auto val="1"/>
        <c:lblAlgn val="ctr"/>
        <c:lblOffset val="100"/>
        <c:noMultiLvlLbl val="0"/>
      </c:catAx>
      <c:valAx>
        <c:axId val="84447418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0" vertOverflow="ellipsis" vert="horz" wrap="square" anchor="ctr" anchorCtr="1"/>
              <a:lstStyle/>
              <a:p>
                <a:pPr defTabSz="914400">
                  <a:defRPr lang="en-US" sz="9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t>MAPE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0.00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405466462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0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/>
      </a:pPr>
    </a:p>
  </c:txPr>
  <c:externalData r:id="rId1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</c:extLst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pivotSource>
    <c:name>[Analysis.xlsx]Analysis Train!PivotTable1</c:name>
    <c:fmtId val="-1"/>
  </c:pivotSource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'[Analysis.xlsx]Analysis Train'!$C$6:$C$7</c:f>
              <c:strCache>
                <c:ptCount val="1"/>
                <c:pt idx="0">
                  <c:v>0</c:v>
                </c:pt>
              </c:strCache>
            </c:strRef>
          </c:tx>
          <c:spPr>
            <a:gradFill rotWithShape="1">
              <a:gsLst>
                <a:gs pos="0">
                  <a:schemeClr val="accent5">
                    <a:tint val="53333"/>
                    <a:satMod val="103000"/>
                    <a:lumMod val="102000"/>
                    <a:tint val="94000"/>
                  </a:schemeClr>
                </a:gs>
                <a:gs pos="50000">
                  <a:schemeClr val="accent5">
                    <a:tint val="53333"/>
                    <a:satMod val="110000"/>
                    <a:lumMod val="100000"/>
                    <a:shade val="100000"/>
                  </a:schemeClr>
                </a:gs>
                <a:gs pos="100000">
                  <a:schemeClr val="accent5">
                    <a:tint val="53333"/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delete val="1"/>
          </c:dLbls>
          <c:cat>
            <c:multiLvlStrRef>
              <c:f>'[Analysis.xlsx]Analysis Train'!$A$8:$B$10</c:f>
              <c:multiLvlStrCache>
                <c:ptCount val="2"/>
                <c:lvl>
                  <c:pt idx="0">
                    <c:v>expanding</c:v>
                  </c:pt>
                  <c:pt idx="1">
                    <c:v>sliding</c:v>
                  </c:pt>
                </c:lvl>
                <c:lvl>
                  <c:pt idx="0">
                    <c:v>5</c:v>
                  </c:pt>
                </c:lvl>
              </c:multiLvlStrCache>
            </c:multiLvlStrRef>
          </c:cat>
          <c:val>
            <c:numRef>
              <c:f>'[Analysis.xlsx]Analysis Train'!$C$8:$C$10</c:f>
              <c:numCache>
                <c:formatCode>0.0000</c:formatCode>
                <c:ptCount val="2"/>
                <c:pt idx="0">
                  <c:v>0.020330458</c:v>
                </c:pt>
                <c:pt idx="1">
                  <c:v>0.020330458</c:v>
                </c:pt>
              </c:numCache>
            </c:numRef>
          </c:val>
        </c:ser>
        <c:ser>
          <c:idx val="1"/>
          <c:order val="1"/>
          <c:tx>
            <c:strRef>
              <c:f>'[Analysis.xlsx]Analysis Train'!$D$6:$D$7</c:f>
              <c:strCache>
                <c:ptCount val="1"/>
                <c:pt idx="0">
                  <c:v>1</c:v>
                </c:pt>
              </c:strCache>
            </c:strRef>
          </c:tx>
          <c:spPr>
            <a:gradFill rotWithShape="1">
              <a:gsLst>
                <a:gs pos="0">
                  <a:schemeClr val="accent5">
                    <a:tint val="76667"/>
                    <a:satMod val="103000"/>
                    <a:lumMod val="102000"/>
                    <a:tint val="94000"/>
                  </a:schemeClr>
                </a:gs>
                <a:gs pos="50000">
                  <a:schemeClr val="accent5">
                    <a:tint val="76667"/>
                    <a:satMod val="110000"/>
                    <a:lumMod val="100000"/>
                    <a:shade val="100000"/>
                  </a:schemeClr>
                </a:gs>
                <a:gs pos="100000">
                  <a:schemeClr val="accent5">
                    <a:tint val="76667"/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delete val="1"/>
          </c:dLbls>
          <c:cat>
            <c:multiLvlStrRef>
              <c:f>'[Analysis.xlsx]Analysis Train'!$A$8:$B$10</c:f>
              <c:multiLvlStrCache>
                <c:ptCount val="2"/>
                <c:lvl>
                  <c:pt idx="0">
                    <c:v>expanding</c:v>
                  </c:pt>
                  <c:pt idx="1">
                    <c:v>sliding</c:v>
                  </c:pt>
                </c:lvl>
                <c:lvl>
                  <c:pt idx="0">
                    <c:v>5</c:v>
                  </c:pt>
                </c:lvl>
              </c:multiLvlStrCache>
            </c:multiLvlStrRef>
          </c:cat>
          <c:val>
            <c:numRef>
              <c:f>'[Analysis.xlsx]Analysis Train'!$D$8:$D$10</c:f>
              <c:numCache>
                <c:formatCode>0.0000</c:formatCode>
                <c:ptCount val="2"/>
                <c:pt idx="0">
                  <c:v>0.0273468398</c:v>
                </c:pt>
                <c:pt idx="1">
                  <c:v>0.0403349713</c:v>
                </c:pt>
              </c:numCache>
            </c:numRef>
          </c:val>
        </c:ser>
        <c:ser>
          <c:idx val="2"/>
          <c:order val="2"/>
          <c:tx>
            <c:strRef>
              <c:f>'[Analysis.xlsx]Analysis Train'!$E$6:$E$7</c:f>
              <c:strCache>
                <c:ptCount val="1"/>
                <c:pt idx="0">
                  <c:v>2</c:v>
                </c:pt>
              </c:strCache>
            </c:strRef>
          </c:tx>
          <c:spPr>
            <a:gradFill rotWithShape="1">
              <a:gsLst>
                <a:gs pos="0">
                  <a:schemeClr val="accent5">
                    <a:satMod val="103000"/>
                    <a:lumMod val="102000"/>
                    <a:tint val="94000"/>
                  </a:schemeClr>
                </a:gs>
                <a:gs pos="50000">
                  <a:schemeClr val="accent5">
                    <a:satMod val="110000"/>
                    <a:lumMod val="100000"/>
                    <a:shade val="100000"/>
                  </a:schemeClr>
                </a:gs>
                <a:gs pos="100000">
                  <a:schemeClr val="accent5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delete val="1"/>
          </c:dLbls>
          <c:cat>
            <c:multiLvlStrRef>
              <c:f>'[Analysis.xlsx]Analysis Train'!$A$8:$B$10</c:f>
              <c:multiLvlStrCache>
                <c:ptCount val="2"/>
                <c:lvl>
                  <c:pt idx="0">
                    <c:v>expanding</c:v>
                  </c:pt>
                  <c:pt idx="1">
                    <c:v>sliding</c:v>
                  </c:pt>
                </c:lvl>
                <c:lvl>
                  <c:pt idx="0">
                    <c:v>5</c:v>
                  </c:pt>
                </c:lvl>
              </c:multiLvlStrCache>
            </c:multiLvlStrRef>
          </c:cat>
          <c:val>
            <c:numRef>
              <c:f>'[Analysis.xlsx]Analysis Train'!$E$8:$E$10</c:f>
              <c:numCache>
                <c:formatCode>0.0000</c:formatCode>
                <c:ptCount val="2"/>
                <c:pt idx="0">
                  <c:v>0.0168415725</c:v>
                </c:pt>
                <c:pt idx="1">
                  <c:v>0.0827628954</c:v>
                </c:pt>
              </c:numCache>
            </c:numRef>
          </c:val>
        </c:ser>
        <c:ser>
          <c:idx val="3"/>
          <c:order val="3"/>
          <c:tx>
            <c:strRef>
              <c:f>'[Analysis.xlsx]Analysis Train'!$F$6:$F$7</c:f>
              <c:strCache>
                <c:ptCount val="1"/>
                <c:pt idx="0">
                  <c:v>3</c:v>
                </c:pt>
              </c:strCache>
            </c:strRef>
          </c:tx>
          <c:spPr>
            <a:gradFill rotWithShape="1">
              <a:gsLst>
                <a:gs pos="0">
                  <a:schemeClr val="accent5">
                    <a:shade val="76667"/>
                    <a:satMod val="103000"/>
                    <a:lumMod val="102000"/>
                    <a:tint val="94000"/>
                  </a:schemeClr>
                </a:gs>
                <a:gs pos="50000">
                  <a:schemeClr val="accent5">
                    <a:shade val="76667"/>
                    <a:satMod val="110000"/>
                    <a:lumMod val="100000"/>
                    <a:shade val="100000"/>
                  </a:schemeClr>
                </a:gs>
                <a:gs pos="100000">
                  <a:schemeClr val="accent5">
                    <a:shade val="76667"/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delete val="1"/>
          </c:dLbls>
          <c:cat>
            <c:multiLvlStrRef>
              <c:f>'[Analysis.xlsx]Analysis Train'!$A$8:$B$10</c:f>
              <c:multiLvlStrCache>
                <c:ptCount val="2"/>
                <c:lvl>
                  <c:pt idx="0">
                    <c:v>expanding</c:v>
                  </c:pt>
                  <c:pt idx="1">
                    <c:v>sliding</c:v>
                  </c:pt>
                </c:lvl>
                <c:lvl>
                  <c:pt idx="0">
                    <c:v>5</c:v>
                  </c:pt>
                </c:lvl>
              </c:multiLvlStrCache>
            </c:multiLvlStrRef>
          </c:cat>
          <c:val>
            <c:numRef>
              <c:f>'[Analysis.xlsx]Analysis Train'!$F$8:$F$10</c:f>
              <c:numCache>
                <c:formatCode>0.0000</c:formatCode>
                <c:ptCount val="2"/>
                <c:pt idx="0">
                  <c:v>0.0018052442</c:v>
                </c:pt>
                <c:pt idx="1">
                  <c:v>0.244413158</c:v>
                </c:pt>
              </c:numCache>
            </c:numRef>
          </c:val>
        </c:ser>
        <c:ser>
          <c:idx val="4"/>
          <c:order val="4"/>
          <c:tx>
            <c:strRef>
              <c:f>'[Analysis.xlsx]Analysis Train'!$G$6:$G$7</c:f>
              <c:strCache>
                <c:ptCount val="1"/>
                <c:pt idx="0">
                  <c:v>4</c:v>
                </c:pt>
              </c:strCache>
            </c:strRef>
          </c:tx>
          <c:spPr>
            <a:gradFill rotWithShape="1">
              <a:gsLst>
                <a:gs pos="0">
                  <a:schemeClr val="accent5">
                    <a:shade val="53333"/>
                    <a:satMod val="103000"/>
                    <a:lumMod val="102000"/>
                    <a:tint val="94000"/>
                  </a:schemeClr>
                </a:gs>
                <a:gs pos="50000">
                  <a:schemeClr val="accent5">
                    <a:shade val="53333"/>
                    <a:satMod val="110000"/>
                    <a:lumMod val="100000"/>
                    <a:shade val="100000"/>
                  </a:schemeClr>
                </a:gs>
                <a:gs pos="100000">
                  <a:schemeClr val="accent5">
                    <a:shade val="53333"/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delete val="1"/>
          </c:dLbls>
          <c:cat>
            <c:multiLvlStrRef>
              <c:f>'[Analysis.xlsx]Analysis Train'!$A$8:$B$10</c:f>
              <c:multiLvlStrCache>
                <c:ptCount val="2"/>
                <c:lvl>
                  <c:pt idx="0">
                    <c:v>expanding</c:v>
                  </c:pt>
                  <c:pt idx="1">
                    <c:v>sliding</c:v>
                  </c:pt>
                </c:lvl>
                <c:lvl>
                  <c:pt idx="0">
                    <c:v>5</c:v>
                  </c:pt>
                </c:lvl>
              </c:multiLvlStrCache>
            </c:multiLvlStrRef>
          </c:cat>
          <c:val>
            <c:numRef>
              <c:f>'[Analysis.xlsx]Analysis Train'!$G$8:$G$10</c:f>
              <c:numCache>
                <c:formatCode>0.0000</c:formatCode>
                <c:ptCount val="2"/>
                <c:pt idx="0">
                  <c:v>0.0101297504</c:v>
                </c:pt>
                <c:pt idx="1">
                  <c:v>0.0689536945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405466462"/>
        <c:axId val="844474181"/>
      </c:barChart>
      <c:catAx>
        <c:axId val="405466462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844474181"/>
        <c:crosses val="autoZero"/>
        <c:auto val="1"/>
        <c:lblAlgn val="ctr"/>
        <c:lblOffset val="100"/>
        <c:noMultiLvlLbl val="0"/>
      </c:catAx>
      <c:valAx>
        <c:axId val="84447418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0" vertOverflow="ellipsis" vert="horz" wrap="square" anchor="ctr" anchorCtr="1"/>
              <a:lstStyle/>
              <a:p>
                <a:pPr defTabSz="914400">
                  <a:defRPr lang="en-US" sz="9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t>PSI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0.00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405466462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0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</c:dTable>
      <c:spPr>
        <a:noFill/>
        <a:ln>
          <a:noFill/>
        </a:ln>
        <a:effectLst/>
      </c:spPr>
    </c:plotArea>
    <c:legend>
      <c:legendPos val="r"/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en-US"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/>
      </a:pPr>
    </a:p>
  </c:txPr>
  <c:externalData r:id="rId1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</c:extLst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pivotSource>
    <c:name>[Analysis.xlsx]Analysis Train!PivotTable1</c:name>
    <c:fmtId val="-1"/>
  </c:pivotSource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'[Analysis.xlsx]Analysis Train'!$D$6:$D$7</c:f>
              <c:strCache>
                <c:ptCount val="1"/>
                <c:pt idx="0">
                  <c:v>0</c:v>
                </c:pt>
              </c:strCache>
            </c:strRef>
          </c:tx>
          <c:spPr>
            <a:gradFill rotWithShape="1">
              <a:gsLst>
                <a:gs pos="0">
                  <a:schemeClr val="accent5">
                    <a:tint val="53333"/>
                    <a:satMod val="103000"/>
                    <a:lumMod val="102000"/>
                    <a:tint val="94000"/>
                  </a:schemeClr>
                </a:gs>
                <a:gs pos="50000">
                  <a:schemeClr val="accent5">
                    <a:tint val="53333"/>
                    <a:satMod val="110000"/>
                    <a:lumMod val="100000"/>
                    <a:shade val="100000"/>
                  </a:schemeClr>
                </a:gs>
                <a:gs pos="100000">
                  <a:schemeClr val="accent5">
                    <a:tint val="53333"/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delete val="1"/>
          </c:dLbls>
          <c:cat>
            <c:multiLvlStrRef>
              <c:f>'[Analysis.xlsx]Analysis Train'!$A$8:$C$20</c:f>
              <c:multiLvlStrCache>
                <c:ptCount val="10"/>
                <c:lvl>
                  <c:pt idx="0">
                    <c:v>auto_ensemble</c:v>
                  </c:pt>
                  <c:pt idx="1">
                    <c:v>ensemble</c:v>
                  </c:pt>
                  <c:pt idx="2">
                    <c:v>ets</c:v>
                  </c:pt>
                  <c:pt idx="3">
                    <c:v>naive</c:v>
                  </c:pt>
                  <c:pt idx="4">
                    <c:v>theta</c:v>
                  </c:pt>
                  <c:pt idx="5">
                    <c:v>auto_ensemble</c:v>
                  </c:pt>
                  <c:pt idx="6">
                    <c:v>ensemble</c:v>
                  </c:pt>
                  <c:pt idx="7">
                    <c:v>ets</c:v>
                  </c:pt>
                  <c:pt idx="8">
                    <c:v>naive</c:v>
                  </c:pt>
                  <c:pt idx="9">
                    <c:v>theta</c:v>
                  </c:pt>
                </c:lvl>
                <c:lvl>
                  <c:pt idx="0">
                    <c:v>expanding</c:v>
                  </c:pt>
                  <c:pt idx="5">
                    <c:v>sliding</c:v>
                  </c:pt>
                </c:lvl>
                <c:lvl>
                  <c:pt idx="0">
                    <c:v>5</c:v>
                  </c:pt>
                </c:lvl>
              </c:multiLvlStrCache>
            </c:multiLvlStrRef>
          </c:cat>
          <c:val>
            <c:numRef>
              <c:f>'[Analysis.xlsx]Analysis Train'!$D$8:$D$20</c:f>
              <c:numCache>
                <c:formatCode>0.0000</c:formatCode>
                <c:ptCount val="10"/>
                <c:pt idx="0">
                  <c:v>1.267860019</c:v>
                </c:pt>
                <c:pt idx="1">
                  <c:v>0.9804009733</c:v>
                </c:pt>
                <c:pt idx="2">
                  <c:v>1.8801838086</c:v>
                </c:pt>
                <c:pt idx="3">
                  <c:v>0.3544321406</c:v>
                </c:pt>
                <c:pt idx="4">
                  <c:v>0.3420197213</c:v>
                </c:pt>
                <c:pt idx="5">
                  <c:v>1.2701464237</c:v>
                </c:pt>
                <c:pt idx="6">
                  <c:v>0.9804009733</c:v>
                </c:pt>
                <c:pt idx="7">
                  <c:v>1.8801838086</c:v>
                </c:pt>
                <c:pt idx="8">
                  <c:v>0.3544321406</c:v>
                </c:pt>
                <c:pt idx="9">
                  <c:v>0.3420197213</c:v>
                </c:pt>
              </c:numCache>
            </c:numRef>
          </c:val>
        </c:ser>
        <c:ser>
          <c:idx val="1"/>
          <c:order val="1"/>
          <c:tx>
            <c:strRef>
              <c:f>'[Analysis.xlsx]Analysis Train'!$E$6:$E$7</c:f>
              <c:strCache>
                <c:ptCount val="1"/>
                <c:pt idx="0">
                  <c:v>1</c:v>
                </c:pt>
              </c:strCache>
            </c:strRef>
          </c:tx>
          <c:spPr>
            <a:gradFill rotWithShape="1">
              <a:gsLst>
                <a:gs pos="0">
                  <a:schemeClr val="accent5">
                    <a:tint val="76667"/>
                    <a:satMod val="103000"/>
                    <a:lumMod val="102000"/>
                    <a:tint val="94000"/>
                  </a:schemeClr>
                </a:gs>
                <a:gs pos="50000">
                  <a:schemeClr val="accent5">
                    <a:tint val="76667"/>
                    <a:satMod val="110000"/>
                    <a:lumMod val="100000"/>
                    <a:shade val="100000"/>
                  </a:schemeClr>
                </a:gs>
                <a:gs pos="100000">
                  <a:schemeClr val="accent5">
                    <a:tint val="76667"/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delete val="1"/>
          </c:dLbls>
          <c:cat>
            <c:multiLvlStrRef>
              <c:f>'[Analysis.xlsx]Analysis Train'!$A$8:$C$20</c:f>
              <c:multiLvlStrCache>
                <c:ptCount val="10"/>
                <c:lvl>
                  <c:pt idx="0">
                    <c:v>auto_ensemble</c:v>
                  </c:pt>
                  <c:pt idx="1">
                    <c:v>ensemble</c:v>
                  </c:pt>
                  <c:pt idx="2">
                    <c:v>ets</c:v>
                  </c:pt>
                  <c:pt idx="3">
                    <c:v>naive</c:v>
                  </c:pt>
                  <c:pt idx="4">
                    <c:v>theta</c:v>
                  </c:pt>
                  <c:pt idx="5">
                    <c:v>auto_ensemble</c:v>
                  </c:pt>
                  <c:pt idx="6">
                    <c:v>ensemble</c:v>
                  </c:pt>
                  <c:pt idx="7">
                    <c:v>ets</c:v>
                  </c:pt>
                  <c:pt idx="8">
                    <c:v>naive</c:v>
                  </c:pt>
                  <c:pt idx="9">
                    <c:v>theta</c:v>
                  </c:pt>
                </c:lvl>
                <c:lvl>
                  <c:pt idx="0">
                    <c:v>expanding</c:v>
                  </c:pt>
                  <c:pt idx="5">
                    <c:v>sliding</c:v>
                  </c:pt>
                </c:lvl>
                <c:lvl>
                  <c:pt idx="0">
                    <c:v>5</c:v>
                  </c:pt>
                </c:lvl>
              </c:multiLvlStrCache>
            </c:multiLvlStrRef>
          </c:cat>
          <c:val>
            <c:numRef>
              <c:f>'[Analysis.xlsx]Analysis Train'!$E$8:$E$20</c:f>
              <c:numCache>
                <c:formatCode>0.0000</c:formatCode>
                <c:ptCount val="10"/>
                <c:pt idx="0">
                  <c:v>1.1720865607</c:v>
                </c:pt>
                <c:pt idx="1">
                  <c:v>0.961148229</c:v>
                </c:pt>
                <c:pt idx="2">
                  <c:v>0.2666815607</c:v>
                </c:pt>
                <c:pt idx="3">
                  <c:v>0.3063803623</c:v>
                </c:pt>
                <c:pt idx="4">
                  <c:v>0.2684168835</c:v>
                </c:pt>
                <c:pt idx="5">
                  <c:v>0.3024756022</c:v>
                </c:pt>
                <c:pt idx="6">
                  <c:v>0.3223672215</c:v>
                </c:pt>
                <c:pt idx="7">
                  <c:v>1.0694730294</c:v>
                </c:pt>
                <c:pt idx="8">
                  <c:v>0.3063803623</c:v>
                </c:pt>
                <c:pt idx="9">
                  <c:v>0.41701432</c:v>
                </c:pt>
              </c:numCache>
            </c:numRef>
          </c:val>
        </c:ser>
        <c:ser>
          <c:idx val="2"/>
          <c:order val="2"/>
          <c:tx>
            <c:strRef>
              <c:f>'[Analysis.xlsx]Analysis Train'!$F$6:$F$7</c:f>
              <c:strCache>
                <c:ptCount val="1"/>
                <c:pt idx="0">
                  <c:v>2</c:v>
                </c:pt>
              </c:strCache>
            </c:strRef>
          </c:tx>
          <c:spPr>
            <a:gradFill rotWithShape="1">
              <a:gsLst>
                <a:gs pos="0">
                  <a:schemeClr val="accent5">
                    <a:satMod val="103000"/>
                    <a:lumMod val="102000"/>
                    <a:tint val="94000"/>
                  </a:schemeClr>
                </a:gs>
                <a:gs pos="50000">
                  <a:schemeClr val="accent5">
                    <a:satMod val="110000"/>
                    <a:lumMod val="100000"/>
                    <a:shade val="100000"/>
                  </a:schemeClr>
                </a:gs>
                <a:gs pos="100000">
                  <a:schemeClr val="accent5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delete val="1"/>
          </c:dLbls>
          <c:cat>
            <c:multiLvlStrRef>
              <c:f>'[Analysis.xlsx]Analysis Train'!$A$8:$C$20</c:f>
              <c:multiLvlStrCache>
                <c:ptCount val="10"/>
                <c:lvl>
                  <c:pt idx="0">
                    <c:v>auto_ensemble</c:v>
                  </c:pt>
                  <c:pt idx="1">
                    <c:v>ensemble</c:v>
                  </c:pt>
                  <c:pt idx="2">
                    <c:v>ets</c:v>
                  </c:pt>
                  <c:pt idx="3">
                    <c:v>naive</c:v>
                  </c:pt>
                  <c:pt idx="4">
                    <c:v>theta</c:v>
                  </c:pt>
                  <c:pt idx="5">
                    <c:v>auto_ensemble</c:v>
                  </c:pt>
                  <c:pt idx="6">
                    <c:v>ensemble</c:v>
                  </c:pt>
                  <c:pt idx="7">
                    <c:v>ets</c:v>
                  </c:pt>
                  <c:pt idx="8">
                    <c:v>naive</c:v>
                  </c:pt>
                  <c:pt idx="9">
                    <c:v>theta</c:v>
                  </c:pt>
                </c:lvl>
                <c:lvl>
                  <c:pt idx="0">
                    <c:v>expanding</c:v>
                  </c:pt>
                  <c:pt idx="5">
                    <c:v>sliding</c:v>
                  </c:pt>
                </c:lvl>
                <c:lvl>
                  <c:pt idx="0">
                    <c:v>5</c:v>
                  </c:pt>
                </c:lvl>
              </c:multiLvlStrCache>
            </c:multiLvlStrRef>
          </c:cat>
          <c:val>
            <c:numRef>
              <c:f>'[Analysis.xlsx]Analysis Train'!$F$8:$F$20</c:f>
              <c:numCache>
                <c:formatCode>0.0000</c:formatCode>
                <c:ptCount val="10"/>
                <c:pt idx="0">
                  <c:v>1.6782427181</c:v>
                </c:pt>
                <c:pt idx="1">
                  <c:v>1.2610799444</c:v>
                </c:pt>
                <c:pt idx="2">
                  <c:v>0.2538143577</c:v>
                </c:pt>
                <c:pt idx="3">
                  <c:v>0.3145271052</c:v>
                </c:pt>
                <c:pt idx="4">
                  <c:v>0.2534394246</c:v>
                </c:pt>
                <c:pt idx="5">
                  <c:v>0.3792982949</c:v>
                </c:pt>
                <c:pt idx="6">
                  <c:v>0.3883381154</c:v>
                </c:pt>
                <c:pt idx="7">
                  <c:v>1.2809794479</c:v>
                </c:pt>
                <c:pt idx="8">
                  <c:v>0.3145271052</c:v>
                </c:pt>
                <c:pt idx="9">
                  <c:v>0.3267016683</c:v>
                </c:pt>
              </c:numCache>
            </c:numRef>
          </c:val>
        </c:ser>
        <c:ser>
          <c:idx val="3"/>
          <c:order val="3"/>
          <c:tx>
            <c:strRef>
              <c:f>'[Analysis.xlsx]Analysis Train'!$G$6:$G$7</c:f>
              <c:strCache>
                <c:ptCount val="1"/>
                <c:pt idx="0">
                  <c:v>3</c:v>
                </c:pt>
              </c:strCache>
            </c:strRef>
          </c:tx>
          <c:spPr>
            <a:gradFill rotWithShape="1">
              <a:gsLst>
                <a:gs pos="0">
                  <a:schemeClr val="accent5">
                    <a:shade val="76667"/>
                    <a:satMod val="103000"/>
                    <a:lumMod val="102000"/>
                    <a:tint val="94000"/>
                  </a:schemeClr>
                </a:gs>
                <a:gs pos="50000">
                  <a:schemeClr val="accent5">
                    <a:shade val="76667"/>
                    <a:satMod val="110000"/>
                    <a:lumMod val="100000"/>
                    <a:shade val="100000"/>
                  </a:schemeClr>
                </a:gs>
                <a:gs pos="100000">
                  <a:schemeClr val="accent5">
                    <a:shade val="76667"/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delete val="1"/>
          </c:dLbls>
          <c:cat>
            <c:multiLvlStrRef>
              <c:f>'[Analysis.xlsx]Analysis Train'!$A$8:$C$20</c:f>
              <c:multiLvlStrCache>
                <c:ptCount val="10"/>
                <c:lvl>
                  <c:pt idx="0">
                    <c:v>auto_ensemble</c:v>
                  </c:pt>
                  <c:pt idx="1">
                    <c:v>ensemble</c:v>
                  </c:pt>
                  <c:pt idx="2">
                    <c:v>ets</c:v>
                  </c:pt>
                  <c:pt idx="3">
                    <c:v>naive</c:v>
                  </c:pt>
                  <c:pt idx="4">
                    <c:v>theta</c:v>
                  </c:pt>
                  <c:pt idx="5">
                    <c:v>auto_ensemble</c:v>
                  </c:pt>
                  <c:pt idx="6">
                    <c:v>ensemble</c:v>
                  </c:pt>
                  <c:pt idx="7">
                    <c:v>ets</c:v>
                  </c:pt>
                  <c:pt idx="8">
                    <c:v>naive</c:v>
                  </c:pt>
                  <c:pt idx="9">
                    <c:v>theta</c:v>
                  </c:pt>
                </c:lvl>
                <c:lvl>
                  <c:pt idx="0">
                    <c:v>expanding</c:v>
                  </c:pt>
                  <c:pt idx="5">
                    <c:v>sliding</c:v>
                  </c:pt>
                </c:lvl>
                <c:lvl>
                  <c:pt idx="0">
                    <c:v>5</c:v>
                  </c:pt>
                </c:lvl>
              </c:multiLvlStrCache>
            </c:multiLvlStrRef>
          </c:cat>
          <c:val>
            <c:numRef>
              <c:f>'[Analysis.xlsx]Analysis Train'!$G$8:$G$20</c:f>
              <c:numCache>
                <c:formatCode>0.0000</c:formatCode>
                <c:ptCount val="10"/>
                <c:pt idx="0">
                  <c:v>0.6069588053</c:v>
                </c:pt>
                <c:pt idx="1">
                  <c:v>0.4171995905</c:v>
                </c:pt>
                <c:pt idx="2">
                  <c:v>0.3056148907</c:v>
                </c:pt>
                <c:pt idx="3">
                  <c:v>0.2710908106</c:v>
                </c:pt>
                <c:pt idx="4">
                  <c:v>0.1887916766</c:v>
                </c:pt>
                <c:pt idx="5">
                  <c:v>0.2741267058</c:v>
                </c:pt>
                <c:pt idx="6">
                  <c:v>0.2952367734</c:v>
                </c:pt>
                <c:pt idx="7">
                  <c:v>0.2251656302</c:v>
                </c:pt>
                <c:pt idx="8">
                  <c:v>0.2710908106</c:v>
                </c:pt>
                <c:pt idx="9">
                  <c:v>0.2618742779</c:v>
                </c:pt>
              </c:numCache>
            </c:numRef>
          </c:val>
        </c:ser>
        <c:ser>
          <c:idx val="4"/>
          <c:order val="4"/>
          <c:tx>
            <c:strRef>
              <c:f>'[Analysis.xlsx]Analysis Train'!$H$6:$H$7</c:f>
              <c:strCache>
                <c:ptCount val="1"/>
                <c:pt idx="0">
                  <c:v>4</c:v>
                </c:pt>
              </c:strCache>
            </c:strRef>
          </c:tx>
          <c:spPr>
            <a:gradFill rotWithShape="1">
              <a:gsLst>
                <a:gs pos="0">
                  <a:schemeClr val="accent5">
                    <a:shade val="53333"/>
                    <a:satMod val="103000"/>
                    <a:lumMod val="102000"/>
                    <a:tint val="94000"/>
                  </a:schemeClr>
                </a:gs>
                <a:gs pos="50000">
                  <a:schemeClr val="accent5">
                    <a:shade val="53333"/>
                    <a:satMod val="110000"/>
                    <a:lumMod val="100000"/>
                    <a:shade val="100000"/>
                  </a:schemeClr>
                </a:gs>
                <a:gs pos="100000">
                  <a:schemeClr val="accent5">
                    <a:shade val="53333"/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delete val="1"/>
          </c:dLbls>
          <c:cat>
            <c:multiLvlStrRef>
              <c:f>'[Analysis.xlsx]Analysis Train'!$A$8:$C$20</c:f>
              <c:multiLvlStrCache>
                <c:ptCount val="10"/>
                <c:lvl>
                  <c:pt idx="0">
                    <c:v>auto_ensemble</c:v>
                  </c:pt>
                  <c:pt idx="1">
                    <c:v>ensemble</c:v>
                  </c:pt>
                  <c:pt idx="2">
                    <c:v>ets</c:v>
                  </c:pt>
                  <c:pt idx="3">
                    <c:v>naive</c:v>
                  </c:pt>
                  <c:pt idx="4">
                    <c:v>theta</c:v>
                  </c:pt>
                  <c:pt idx="5">
                    <c:v>auto_ensemble</c:v>
                  </c:pt>
                  <c:pt idx="6">
                    <c:v>ensemble</c:v>
                  </c:pt>
                  <c:pt idx="7">
                    <c:v>ets</c:v>
                  </c:pt>
                  <c:pt idx="8">
                    <c:v>naive</c:v>
                  </c:pt>
                  <c:pt idx="9">
                    <c:v>theta</c:v>
                  </c:pt>
                </c:lvl>
                <c:lvl>
                  <c:pt idx="0">
                    <c:v>expanding</c:v>
                  </c:pt>
                  <c:pt idx="5">
                    <c:v>sliding</c:v>
                  </c:pt>
                </c:lvl>
                <c:lvl>
                  <c:pt idx="0">
                    <c:v>5</c:v>
                  </c:pt>
                </c:lvl>
              </c:multiLvlStrCache>
            </c:multiLvlStrRef>
          </c:cat>
          <c:val>
            <c:numRef>
              <c:f>'[Analysis.xlsx]Analysis Train'!$H$8:$H$20</c:f>
              <c:numCache>
                <c:formatCode>0.0000</c:formatCode>
                <c:ptCount val="10"/>
                <c:pt idx="0">
                  <c:v>1.8535987421</c:v>
                </c:pt>
                <c:pt idx="1">
                  <c:v>1.6563569301</c:v>
                </c:pt>
                <c:pt idx="2">
                  <c:v>0.241734082</c:v>
                </c:pt>
                <c:pt idx="3">
                  <c:v>0.2859322954</c:v>
                </c:pt>
                <c:pt idx="4">
                  <c:v>0.2219102512</c:v>
                </c:pt>
                <c:pt idx="5">
                  <c:v>0.311354394</c:v>
                </c:pt>
                <c:pt idx="6">
                  <c:v>0.3158209721</c:v>
                </c:pt>
                <c:pt idx="7">
                  <c:v>0.3692555754</c:v>
                </c:pt>
                <c:pt idx="8">
                  <c:v>0.2859322954</c:v>
                </c:pt>
                <c:pt idx="9">
                  <c:v>0.2937713399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405466462"/>
        <c:axId val="844474181"/>
      </c:barChart>
      <c:catAx>
        <c:axId val="405466462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844474181"/>
        <c:crosses val="autoZero"/>
        <c:auto val="1"/>
        <c:lblAlgn val="ctr"/>
        <c:lblOffset val="100"/>
        <c:noMultiLvlLbl val="0"/>
      </c:catAx>
      <c:valAx>
        <c:axId val="84447418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0" vertOverflow="ellipsis" vert="horz" wrap="square" anchor="ctr" anchorCtr="1"/>
              <a:lstStyle/>
              <a:p>
                <a:pPr defTabSz="914400">
                  <a:defRPr lang="en-US" sz="9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t>MAPE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0.00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405466462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0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</c:dTable>
      <c:spPr>
        <a:noFill/>
        <a:ln>
          <a:noFill/>
        </a:ln>
        <a:effectLst/>
      </c:spPr>
    </c:plotArea>
    <c:legend>
      <c:legendPos val="r"/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en-US"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/>
      </a:pPr>
    </a:p>
  </c:txPr>
  <c:externalData r:id="rId1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withinLinearReversed" id="25">
  <a:schemeClr val="accent5"/>
</cs:colorStyle>
</file>

<file path=ppt/charts/colors2.xml><?xml version="1.0" encoding="utf-8"?>
<cs:colorStyle xmlns:cs="http://schemas.microsoft.com/office/drawing/2012/chartStyle" xmlns:a="http://schemas.openxmlformats.org/drawingml/2006/main" meth="withinLinearReversed" id="25">
  <a:schemeClr val="accent5"/>
</cs:colorStyle>
</file>

<file path=ppt/charts/colors3.xml><?xml version="1.0" encoding="utf-8"?>
<cs:colorStyle xmlns:cs="http://schemas.microsoft.com/office/drawing/2012/chartStyle" xmlns:a="http://schemas.openxmlformats.org/drawingml/2006/main" meth="withinLinearReversed" id="25">
  <a:schemeClr val="accent5"/>
</cs:colorStyle>
</file>

<file path=ppt/charts/style1.xml><?xml version="1.0" encoding="utf-8"?>
<cs:chartStyle xmlns:cs="http://schemas.microsoft.com/office/drawing/2012/chartStyle" xmlns:a="http://schemas.openxmlformats.org/drawingml/2006/main" id="3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3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3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7" Type="http://schemas.openxmlformats.org/officeDocument/2006/relationships/image" Target="../media/image6.png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6" b="1180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441" cy="6858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550646"/>
            <a:ext cx="9680189" cy="17927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-447353"/>
            <a:ext cx="10744203" cy="805815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0" y="2549769"/>
            <a:ext cx="7330831" cy="1600725"/>
          </a:xfrm>
        </p:spPr>
        <p:txBody>
          <a:bodyPr anchor="ctr">
            <a:normAutofit/>
          </a:bodyPr>
          <a:lstStyle>
            <a:lvl1pPr algn="r"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dirty="0"/>
              <a:t>Click to edit Course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08431" y="4452630"/>
            <a:ext cx="5994400" cy="343327"/>
          </a:xfrm>
        </p:spPr>
        <p:txBody>
          <a:bodyPr anchor="ctr">
            <a:normAutofit/>
          </a:bodyPr>
          <a:lstStyle>
            <a:lvl1pPr marL="0" indent="0" algn="r">
              <a:buNone/>
              <a:defRPr sz="17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SME’s name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299" y="896875"/>
            <a:ext cx="3096631" cy="108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116" y="4800600"/>
            <a:ext cx="5124715" cy="21336"/>
          </a:xfrm>
          <a:prstGeom prst="rect">
            <a:avLst/>
          </a:prstGeom>
        </p:spPr>
      </p:pic>
      <p:sp>
        <p:nvSpPr>
          <p:cNvPr id="22" name="Text Placeholder 21"/>
          <p:cNvSpPr>
            <a:spLocks noGrp="1"/>
          </p:cNvSpPr>
          <p:nvPr>
            <p:ph type="body" sz="quarter" idx="14" hasCustomPrompt="1"/>
          </p:nvPr>
        </p:nvSpPr>
        <p:spPr>
          <a:xfrm>
            <a:off x="5189412" y="4826977"/>
            <a:ext cx="6713419" cy="1108563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sz="1700">
                <a:solidFill>
                  <a:srgbClr val="1C1573"/>
                </a:solidFill>
                <a:latin typeface="Helvetica" panose="020B0604020202030204" pitchFamily="34" charset="0"/>
              </a:defRPr>
            </a:lvl1pPr>
          </a:lstStyle>
          <a:p>
            <a:pPr lvl="0"/>
            <a:r>
              <a:rPr lang="en-US" dirty="0"/>
              <a:t>Click to edit </a:t>
            </a:r>
            <a:endParaRPr lang="en-US" dirty="0"/>
          </a:p>
          <a:p>
            <a:pPr lvl="0"/>
            <a:r>
              <a:rPr lang="en-US" dirty="0"/>
              <a:t>text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1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chart" Target="../charts/char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chart" Target="../charts/chart3.xml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15.png"/><Relationship Id="rId7" Type="http://schemas.openxmlformats.org/officeDocument/2006/relationships/image" Target="../media/image14.png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9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23.png"/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chart" Target="../charts/char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572000" y="3447188"/>
            <a:ext cx="7330831" cy="799301"/>
          </a:xfrm>
        </p:spPr>
        <p:txBody>
          <a:bodyPr/>
          <a:lstStyle/>
          <a:p>
            <a:r>
              <a:rPr lang="en-US" altLang="en-IN" dirty="0"/>
              <a:t>Dissertation</a:t>
            </a:r>
            <a:r>
              <a:rPr lang="en-IN" altLang="en-US" dirty="0"/>
              <a:t>, </a:t>
            </a:r>
            <a:r>
              <a:rPr lang="en-US" altLang="en-IN" dirty="0"/>
              <a:t>Final Semester</a:t>
            </a:r>
            <a:endParaRPr lang="en-US" altLang="en-IN" dirty="0"/>
          </a:p>
        </p:txBody>
      </p:sp>
      <p:sp>
        <p:nvSpPr>
          <p:cNvPr id="4" name="Title 4"/>
          <p:cNvSpPr txBox="1"/>
          <p:nvPr/>
        </p:nvSpPr>
        <p:spPr>
          <a:xfrm>
            <a:off x="4571999" y="2648114"/>
            <a:ext cx="7330831" cy="7993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Helvetica" panose="020B060402020203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 </a:t>
            </a:r>
            <a:r>
              <a:rPr lang="en-IN" altLang="en-US" dirty="0"/>
              <a:t> “</a:t>
            </a:r>
            <a:r>
              <a:rPr lang="en-US" altLang="en-IN" dirty="0"/>
              <a:t>Time Series Forecasting using MLOPS</a:t>
            </a:r>
            <a:r>
              <a:rPr lang="en-IN" altLang="en-US" dirty="0"/>
              <a:t>”</a:t>
            </a:r>
            <a:endParaRPr lang="en-IN" altLang="en-US" dirty="0"/>
          </a:p>
        </p:txBody>
      </p:sp>
      <p:sp>
        <p:nvSpPr>
          <p:cNvPr id="3" name="Text Box 2"/>
          <p:cNvSpPr txBox="1"/>
          <p:nvPr/>
        </p:nvSpPr>
        <p:spPr>
          <a:xfrm>
            <a:off x="10276205" y="4919345"/>
            <a:ext cx="162687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US"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scaled="0"/>
                </a:gradFill>
              </a:rPr>
              <a:t>Rishav Saigal</a:t>
            </a:r>
            <a:endParaRPr lang="en-IN" altLang="en-US">
              <a:gradFill>
                <a:gsLst>
                  <a:gs pos="0">
                    <a:srgbClr val="012D86"/>
                  </a:gs>
                  <a:gs pos="100000">
                    <a:srgbClr val="0E2557"/>
                  </a:gs>
                </a:gsLst>
                <a:lin scaled="0"/>
              </a:gradFill>
            </a:endParaRPr>
          </a:p>
          <a:p>
            <a:r>
              <a:rPr lang="en-IN" altLang="en-US"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scaled="0"/>
                </a:gradFill>
              </a:rPr>
              <a:t>2019AB04045</a:t>
            </a:r>
            <a:endParaRPr lang="en-IN" altLang="en-US">
              <a:gradFill>
                <a:gsLst>
                  <a:gs pos="0">
                    <a:srgbClr val="012D86"/>
                  </a:gs>
                  <a:gs pos="100000">
                    <a:srgbClr val="0E2557"/>
                  </a:gs>
                </a:gsLst>
                <a:lin scaled="0"/>
              </a:gra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" name="Text Box 8"/>
          <p:cNvSpPr txBox="1"/>
          <p:nvPr/>
        </p:nvSpPr>
        <p:spPr>
          <a:xfrm>
            <a:off x="415290" y="415290"/>
            <a:ext cx="11360785" cy="706755"/>
          </a:xfrm>
          <a:prstGeom prst="rect">
            <a:avLst/>
          </a:prstGeom>
          <a:solidFill>
            <a:srgbClr val="211D71"/>
          </a:solidFill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en-US" sz="4000">
                <a:solidFill>
                  <a:schemeClr val="bg1"/>
                </a:solidFill>
                <a:sym typeface="+mn-ea"/>
              </a:rPr>
              <a:t>PSI Results - (Data Drift)</a:t>
            </a:r>
            <a:endParaRPr lang="en-US" sz="4000"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graphicFrame>
        <p:nvGraphicFramePr>
          <p:cNvPr id="3" name="Content Placeholder 2"/>
          <p:cNvGraphicFramePr/>
          <p:nvPr>
            <p:ph idx="1"/>
          </p:nvPr>
        </p:nvGraphicFramePr>
        <p:xfrm>
          <a:off x="414655" y="1403350"/>
          <a:ext cx="11362055" cy="51790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" name="Text Box 8"/>
          <p:cNvSpPr txBox="1"/>
          <p:nvPr/>
        </p:nvSpPr>
        <p:spPr>
          <a:xfrm>
            <a:off x="415290" y="415290"/>
            <a:ext cx="11360785" cy="706755"/>
          </a:xfrm>
          <a:prstGeom prst="rect">
            <a:avLst/>
          </a:prstGeom>
          <a:solidFill>
            <a:srgbClr val="211D71"/>
          </a:solidFill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en-US" sz="4000">
                <a:solidFill>
                  <a:schemeClr val="bg1"/>
                </a:solidFill>
                <a:sym typeface="+mn-ea"/>
              </a:rPr>
              <a:t>MAPE Results - (Performance Metric)</a:t>
            </a:r>
            <a:endParaRPr lang="en-US" sz="4000"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graphicFrame>
        <p:nvGraphicFramePr>
          <p:cNvPr id="4" name="Content Placeholder 3"/>
          <p:cNvGraphicFramePr/>
          <p:nvPr>
            <p:ph idx="1"/>
          </p:nvPr>
        </p:nvGraphicFramePr>
        <p:xfrm>
          <a:off x="415290" y="1356995"/>
          <a:ext cx="11360785" cy="51600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" name="Text Box 8"/>
          <p:cNvSpPr txBox="1"/>
          <p:nvPr/>
        </p:nvSpPr>
        <p:spPr>
          <a:xfrm>
            <a:off x="415290" y="415290"/>
            <a:ext cx="11360785" cy="706755"/>
          </a:xfrm>
          <a:prstGeom prst="rect">
            <a:avLst/>
          </a:prstGeom>
          <a:solidFill>
            <a:srgbClr val="211D71"/>
          </a:solidFill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en-US" sz="4000">
                <a:solidFill>
                  <a:schemeClr val="bg1"/>
                </a:solidFill>
                <a:sym typeface="+mn-ea"/>
              </a:rPr>
              <a:t>Deployment &amp; Scaling</a:t>
            </a:r>
            <a:endParaRPr lang="en-US" sz="4000">
              <a:solidFill>
                <a:schemeClr val="bg1"/>
              </a:solidFill>
              <a:sym typeface="+mn-ea"/>
            </a:endParaRPr>
          </a:p>
        </p:txBody>
      </p:sp>
      <p:sp>
        <p:nvSpPr>
          <p:cNvPr id="7" name="Rectangles 6"/>
          <p:cNvSpPr/>
          <p:nvPr/>
        </p:nvSpPr>
        <p:spPr>
          <a:xfrm>
            <a:off x="5010150" y="1388745"/>
            <a:ext cx="6765290" cy="5050155"/>
          </a:xfrm>
          <a:prstGeom prst="rect">
            <a:avLst/>
          </a:prstGeom>
          <a:ln w="19050">
            <a:solidFill>
              <a:schemeClr val="accent5">
                <a:lumMod val="75000"/>
              </a:schemeClr>
            </a:solidFill>
            <a:prstDash val="lg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2712720" y="1388745"/>
            <a:ext cx="1713230" cy="5049520"/>
            <a:chOff x="4272" y="2187"/>
            <a:chExt cx="2698" cy="7952"/>
          </a:xfrm>
        </p:grpSpPr>
        <p:sp>
          <p:nvSpPr>
            <p:cNvPr id="6" name="Rectangles 5"/>
            <p:cNvSpPr/>
            <p:nvPr/>
          </p:nvSpPr>
          <p:spPr>
            <a:xfrm>
              <a:off x="4272" y="2187"/>
              <a:ext cx="2699" cy="7953"/>
            </a:xfrm>
            <a:prstGeom prst="rect">
              <a:avLst/>
            </a:prstGeom>
            <a:ln w="19050">
              <a:solidFill>
                <a:schemeClr val="accent5">
                  <a:lumMod val="75000"/>
                </a:schemeClr>
              </a:solidFill>
              <a:prstDash val="lg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en-US"/>
                <a:t>Docker Cluster</a:t>
              </a:r>
              <a:endParaRPr lang="en-US"/>
            </a:p>
            <a:p>
              <a:pPr algn="ctr"/>
              <a:endParaRPr lang="en-US"/>
            </a:p>
            <a:p>
              <a:pPr algn="ctr"/>
              <a:endParaRPr lang="en-US"/>
            </a:p>
            <a:p>
              <a:pPr algn="ctr"/>
              <a:endParaRPr lang="en-US"/>
            </a:p>
            <a:p>
              <a:pPr algn="ctr"/>
              <a:endParaRPr lang="en-US"/>
            </a:p>
            <a:p>
              <a:pPr algn="ctr"/>
              <a:endParaRPr lang="en-US"/>
            </a:p>
          </p:txBody>
        </p:sp>
        <p:pic>
          <p:nvPicPr>
            <p:cNvPr id="8" name="Picture 7" descr="Moby-logo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4859" y="5617"/>
              <a:ext cx="1525" cy="1093"/>
            </a:xfrm>
            <a:prstGeom prst="rect">
              <a:avLst/>
            </a:prstGeom>
          </p:spPr>
        </p:pic>
      </p:grpSp>
      <p:cxnSp>
        <p:nvCxnSpPr>
          <p:cNvPr id="10" name="Straight Arrow Connector 9"/>
          <p:cNvCxnSpPr>
            <a:stCxn id="5" idx="3"/>
            <a:endCxn id="6" idx="1"/>
          </p:cNvCxnSpPr>
          <p:nvPr/>
        </p:nvCxnSpPr>
        <p:spPr>
          <a:xfrm>
            <a:off x="2129155" y="3914140"/>
            <a:ext cx="583565" cy="0"/>
          </a:xfrm>
          <a:prstGeom prst="straightConnector1">
            <a:avLst/>
          </a:prstGeom>
          <a:ln w="38100" cmpd="sng">
            <a:solidFill>
              <a:schemeClr val="accent1">
                <a:shade val="50000"/>
              </a:schemeClr>
            </a:solidFill>
            <a:prstDash val="solid"/>
            <a:headEnd type="arrow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6" idx="3"/>
            <a:endCxn id="7" idx="1"/>
          </p:cNvCxnSpPr>
          <p:nvPr/>
        </p:nvCxnSpPr>
        <p:spPr>
          <a:xfrm>
            <a:off x="4426585" y="3914140"/>
            <a:ext cx="583565" cy="0"/>
          </a:xfrm>
          <a:prstGeom prst="straightConnector1">
            <a:avLst/>
          </a:prstGeom>
          <a:ln w="38100" cmpd="sng">
            <a:solidFill>
              <a:schemeClr val="accent1">
                <a:shade val="50000"/>
              </a:schemeClr>
            </a:solidFill>
            <a:prstDash val="solid"/>
            <a:headEnd type="arrow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26" name="Group 25"/>
          <p:cNvGrpSpPr/>
          <p:nvPr/>
        </p:nvGrpSpPr>
        <p:grpSpPr>
          <a:xfrm>
            <a:off x="415290" y="1388745"/>
            <a:ext cx="1713230" cy="5049520"/>
            <a:chOff x="654" y="2187"/>
            <a:chExt cx="2698" cy="7952"/>
          </a:xfrm>
        </p:grpSpPr>
        <p:sp>
          <p:nvSpPr>
            <p:cNvPr id="5" name="Rectangles 4"/>
            <p:cNvSpPr/>
            <p:nvPr/>
          </p:nvSpPr>
          <p:spPr>
            <a:xfrm>
              <a:off x="654" y="2187"/>
              <a:ext cx="2699" cy="7953"/>
            </a:xfrm>
            <a:prstGeom prst="rect">
              <a:avLst/>
            </a:prstGeom>
            <a:ln w="19050">
              <a:solidFill>
                <a:schemeClr val="accent5">
                  <a:lumMod val="75000"/>
                </a:schemeClr>
              </a:solidFill>
              <a:prstDash val="lg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grpSp>
          <p:nvGrpSpPr>
            <p:cNvPr id="15" name="Group 14"/>
            <p:cNvGrpSpPr/>
            <p:nvPr/>
          </p:nvGrpSpPr>
          <p:grpSpPr>
            <a:xfrm>
              <a:off x="821" y="4886"/>
              <a:ext cx="2365" cy="2280"/>
              <a:chOff x="9503" y="4664"/>
              <a:chExt cx="4408" cy="2518"/>
            </a:xfrm>
          </p:grpSpPr>
          <p:sp>
            <p:nvSpPr>
              <p:cNvPr id="13" name="Rectangles 12"/>
              <p:cNvSpPr/>
              <p:nvPr/>
            </p:nvSpPr>
            <p:spPr>
              <a:xfrm>
                <a:off x="9503" y="4664"/>
                <a:ext cx="4408" cy="175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t" anchorCtr="0"/>
              <a:p>
                <a:pPr algn="ctr" fontAlgn="t"/>
                <a:r>
                  <a:rPr lang="en-US"/>
                  <a:t>Task Monitoring UI</a:t>
                </a:r>
                <a:endParaRPr lang="en-US"/>
              </a:p>
            </p:txBody>
          </p:sp>
          <p:pic>
            <p:nvPicPr>
              <p:cNvPr id="14" name="Picture 13" descr="celery_512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0590" y="5723"/>
                <a:ext cx="2006" cy="1459"/>
              </a:xfrm>
              <a:prstGeom prst="rect">
                <a:avLst/>
              </a:prstGeom>
            </p:spPr>
          </p:pic>
        </p:grpSp>
        <p:grpSp>
          <p:nvGrpSpPr>
            <p:cNvPr id="20" name="Group 19"/>
            <p:cNvGrpSpPr/>
            <p:nvPr/>
          </p:nvGrpSpPr>
          <p:grpSpPr>
            <a:xfrm>
              <a:off x="882" y="2678"/>
              <a:ext cx="2365" cy="1590"/>
              <a:chOff x="11145" y="4544"/>
              <a:chExt cx="2365" cy="1590"/>
            </a:xfrm>
          </p:grpSpPr>
          <p:sp>
            <p:nvSpPr>
              <p:cNvPr id="17" name="Rectangles 16"/>
              <p:cNvSpPr/>
              <p:nvPr/>
            </p:nvSpPr>
            <p:spPr>
              <a:xfrm>
                <a:off x="11145" y="4544"/>
                <a:ext cx="2365" cy="159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t" anchorCtr="0"/>
              <a:p>
                <a:pPr algn="ctr" fontAlgn="t"/>
                <a:r>
                  <a:rPr lang="en-US"/>
                  <a:t>Web App</a:t>
                </a:r>
                <a:endParaRPr lang="en-US"/>
              </a:p>
            </p:txBody>
          </p:sp>
          <p:pic>
            <p:nvPicPr>
              <p:cNvPr id="19" name="Picture 18" descr="1200px-React.svg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796" y="5209"/>
                <a:ext cx="1064" cy="925"/>
              </a:xfrm>
              <a:prstGeom prst="rect">
                <a:avLst/>
              </a:prstGeom>
            </p:spPr>
          </p:pic>
        </p:grpSp>
        <p:grpSp>
          <p:nvGrpSpPr>
            <p:cNvPr id="25" name="Group 24"/>
            <p:cNvGrpSpPr/>
            <p:nvPr/>
          </p:nvGrpSpPr>
          <p:grpSpPr>
            <a:xfrm>
              <a:off x="821" y="7623"/>
              <a:ext cx="2365" cy="1913"/>
              <a:chOff x="10682" y="5517"/>
              <a:chExt cx="2365" cy="1913"/>
            </a:xfrm>
          </p:grpSpPr>
          <p:sp>
            <p:nvSpPr>
              <p:cNvPr id="22" name="Rectangles 21"/>
              <p:cNvSpPr/>
              <p:nvPr/>
            </p:nvSpPr>
            <p:spPr>
              <a:xfrm>
                <a:off x="10682" y="5517"/>
                <a:ext cx="2365" cy="159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t" anchorCtr="0"/>
              <a:p>
                <a:pPr algn="ctr" fontAlgn="t"/>
                <a:r>
                  <a:rPr lang="en-US"/>
                  <a:t> Performance Reports</a:t>
                </a:r>
                <a:endParaRPr lang="en-US"/>
              </a:p>
            </p:txBody>
          </p:sp>
          <p:pic>
            <p:nvPicPr>
              <p:cNvPr id="24" name="Picture 23" descr="streamlit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143" y="6637"/>
                <a:ext cx="1444" cy="793"/>
              </a:xfrm>
              <a:prstGeom prst="rect">
                <a:avLst/>
              </a:prstGeom>
            </p:spPr>
          </p:pic>
        </p:grpSp>
      </p:grpSp>
      <p:sp>
        <p:nvSpPr>
          <p:cNvPr id="27" name="Rectangles 26"/>
          <p:cNvSpPr/>
          <p:nvPr/>
        </p:nvSpPr>
        <p:spPr>
          <a:xfrm>
            <a:off x="5187950" y="1906270"/>
            <a:ext cx="6410325" cy="2008505"/>
          </a:xfrm>
          <a:prstGeom prst="rect">
            <a:avLst/>
          </a:prstGeom>
          <a:ln w="15875" cap="rnd">
            <a:solidFill>
              <a:srgbClr val="2F5597"/>
            </a:solidFill>
            <a:prstDash val="dash"/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8" name="Rectangles 27"/>
          <p:cNvSpPr/>
          <p:nvPr/>
        </p:nvSpPr>
        <p:spPr>
          <a:xfrm>
            <a:off x="5187950" y="4112260"/>
            <a:ext cx="3101340" cy="2170430"/>
          </a:xfrm>
          <a:prstGeom prst="rect">
            <a:avLst/>
          </a:prstGeom>
          <a:ln w="15875" cap="rnd">
            <a:solidFill>
              <a:srgbClr val="2F5597"/>
            </a:solidFill>
            <a:prstDash val="dash"/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p>
            <a:pPr algn="ctr"/>
            <a:r>
              <a:rPr lang="en-US"/>
              <a:t>Backend API</a:t>
            </a:r>
            <a:endParaRPr lang="en-US"/>
          </a:p>
        </p:txBody>
      </p:sp>
      <p:sp>
        <p:nvSpPr>
          <p:cNvPr id="29" name="Rectangles 28"/>
          <p:cNvSpPr/>
          <p:nvPr/>
        </p:nvSpPr>
        <p:spPr>
          <a:xfrm>
            <a:off x="8466455" y="4117975"/>
            <a:ext cx="3131820" cy="2170430"/>
          </a:xfrm>
          <a:prstGeom prst="rect">
            <a:avLst/>
          </a:prstGeom>
          <a:ln w="15875" cap="rnd">
            <a:solidFill>
              <a:srgbClr val="2F5597"/>
            </a:solidFill>
            <a:prstDash val="dash"/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p>
            <a:pPr algn="ctr"/>
            <a:r>
              <a:rPr lang="en-US"/>
              <a:t>Database</a:t>
            </a:r>
            <a:endParaRPr lang="en-US"/>
          </a:p>
        </p:txBody>
      </p:sp>
      <p:sp>
        <p:nvSpPr>
          <p:cNvPr id="30" name="Rectangles 29"/>
          <p:cNvSpPr/>
          <p:nvPr/>
        </p:nvSpPr>
        <p:spPr>
          <a:xfrm>
            <a:off x="7362825" y="1449705"/>
            <a:ext cx="1714500" cy="3956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/>
              <a:t>Containers</a:t>
            </a:r>
            <a:endParaRPr lang="en-US"/>
          </a:p>
        </p:txBody>
      </p:sp>
      <p:grpSp>
        <p:nvGrpSpPr>
          <p:cNvPr id="33" name="Group 32"/>
          <p:cNvGrpSpPr/>
          <p:nvPr/>
        </p:nvGrpSpPr>
        <p:grpSpPr>
          <a:xfrm>
            <a:off x="5408295" y="2115185"/>
            <a:ext cx="2383155" cy="758190"/>
            <a:chOff x="7581" y="3468"/>
            <a:chExt cx="3753" cy="1194"/>
          </a:xfrm>
        </p:grpSpPr>
        <p:sp>
          <p:nvSpPr>
            <p:cNvPr id="31" name="Rectangles 30"/>
            <p:cNvSpPr/>
            <p:nvPr/>
          </p:nvSpPr>
          <p:spPr>
            <a:xfrm>
              <a:off x="7581" y="3468"/>
              <a:ext cx="3753" cy="6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 anchorCtr="0"/>
            <a:p>
              <a:pPr algn="ctr" fontAlgn="t"/>
              <a:r>
                <a:rPr lang="en-US" sz="1400"/>
                <a:t>Data Processing Module</a:t>
              </a:r>
              <a:endParaRPr lang="en-US" sz="1400"/>
            </a:p>
          </p:txBody>
        </p:sp>
        <p:pic>
          <p:nvPicPr>
            <p:cNvPr id="32" name="Picture 31" descr="celery_51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174" y="3965"/>
              <a:ext cx="568" cy="697"/>
            </a:xfrm>
            <a:prstGeom prst="rect">
              <a:avLst/>
            </a:prstGeom>
          </p:spPr>
        </p:pic>
      </p:grpSp>
      <p:grpSp>
        <p:nvGrpSpPr>
          <p:cNvPr id="34" name="Group 33"/>
          <p:cNvGrpSpPr/>
          <p:nvPr/>
        </p:nvGrpSpPr>
        <p:grpSpPr>
          <a:xfrm>
            <a:off x="5408295" y="3102610"/>
            <a:ext cx="2383155" cy="727075"/>
            <a:chOff x="7581" y="3468"/>
            <a:chExt cx="3753" cy="1145"/>
          </a:xfrm>
        </p:grpSpPr>
        <p:sp>
          <p:nvSpPr>
            <p:cNvPr id="35" name="Rectangles 34"/>
            <p:cNvSpPr/>
            <p:nvPr/>
          </p:nvSpPr>
          <p:spPr>
            <a:xfrm>
              <a:off x="7581" y="3468"/>
              <a:ext cx="3753" cy="6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 anchorCtr="0"/>
            <a:p>
              <a:pPr algn="ctr" fontAlgn="t"/>
              <a:r>
                <a:rPr lang="en-US" sz="1400"/>
                <a:t>Forecasting Module</a:t>
              </a:r>
              <a:endParaRPr lang="en-US" sz="1400"/>
            </a:p>
          </p:txBody>
        </p:sp>
        <p:pic>
          <p:nvPicPr>
            <p:cNvPr id="36" name="Picture 35" descr="celery_51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150" y="3933"/>
              <a:ext cx="554" cy="680"/>
            </a:xfrm>
            <a:prstGeom prst="rect">
              <a:avLst/>
            </a:prstGeom>
          </p:spPr>
        </p:pic>
      </p:grpSp>
      <p:grpSp>
        <p:nvGrpSpPr>
          <p:cNvPr id="50" name="Group 49"/>
          <p:cNvGrpSpPr/>
          <p:nvPr/>
        </p:nvGrpSpPr>
        <p:grpSpPr>
          <a:xfrm>
            <a:off x="8773160" y="2112010"/>
            <a:ext cx="2383155" cy="351155"/>
            <a:chOff x="13517" y="3326"/>
            <a:chExt cx="3753" cy="553"/>
          </a:xfrm>
        </p:grpSpPr>
        <p:sp>
          <p:nvSpPr>
            <p:cNvPr id="38" name="Rectangles 37"/>
            <p:cNvSpPr/>
            <p:nvPr/>
          </p:nvSpPr>
          <p:spPr>
            <a:xfrm>
              <a:off x="13517" y="3326"/>
              <a:ext cx="3753" cy="55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 anchorCtr="0"/>
            <a:p>
              <a:pPr algn="ctr" fontAlgn="t"/>
              <a:r>
                <a:rPr lang="en-US" sz="1400"/>
                <a:t>Worker 1</a:t>
              </a:r>
              <a:endParaRPr lang="en-US" sz="1400"/>
            </a:p>
          </p:txBody>
        </p:sp>
        <p:pic>
          <p:nvPicPr>
            <p:cNvPr id="43" name="Picture 42" descr="1200px-Python-logo-notext.sv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172" y="3387"/>
              <a:ext cx="432" cy="432"/>
            </a:xfrm>
            <a:prstGeom prst="rect">
              <a:avLst/>
            </a:prstGeom>
          </p:spPr>
        </p:pic>
      </p:grpSp>
      <p:grpSp>
        <p:nvGrpSpPr>
          <p:cNvPr id="51" name="Group 50"/>
          <p:cNvGrpSpPr/>
          <p:nvPr/>
        </p:nvGrpSpPr>
        <p:grpSpPr>
          <a:xfrm>
            <a:off x="8773160" y="2527935"/>
            <a:ext cx="2383155" cy="351155"/>
            <a:chOff x="13333" y="3981"/>
            <a:chExt cx="3753" cy="553"/>
          </a:xfrm>
        </p:grpSpPr>
        <p:sp>
          <p:nvSpPr>
            <p:cNvPr id="40" name="Rectangles 39"/>
            <p:cNvSpPr/>
            <p:nvPr/>
          </p:nvSpPr>
          <p:spPr>
            <a:xfrm>
              <a:off x="13333" y="3981"/>
              <a:ext cx="3753" cy="55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 anchorCtr="0"/>
            <a:p>
              <a:pPr algn="ctr" fontAlgn="t"/>
              <a:r>
                <a:rPr lang="en-US" sz="1400"/>
                <a:t>Worker 2</a:t>
              </a:r>
              <a:endParaRPr lang="en-US" sz="1400"/>
            </a:p>
          </p:txBody>
        </p:sp>
        <p:pic>
          <p:nvPicPr>
            <p:cNvPr id="44" name="Picture 43" descr="1200px-Python-logo-notext.sv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988" y="4042"/>
              <a:ext cx="432" cy="432"/>
            </a:xfrm>
            <a:prstGeom prst="rect">
              <a:avLst/>
            </a:prstGeom>
          </p:spPr>
        </p:pic>
      </p:grpSp>
      <p:grpSp>
        <p:nvGrpSpPr>
          <p:cNvPr id="52" name="Group 51"/>
          <p:cNvGrpSpPr/>
          <p:nvPr/>
        </p:nvGrpSpPr>
        <p:grpSpPr>
          <a:xfrm>
            <a:off x="8773160" y="2954655"/>
            <a:ext cx="2383155" cy="351155"/>
            <a:chOff x="13816" y="4653"/>
            <a:chExt cx="3753" cy="553"/>
          </a:xfrm>
        </p:grpSpPr>
        <p:sp>
          <p:nvSpPr>
            <p:cNvPr id="41" name="Rectangles 40"/>
            <p:cNvSpPr/>
            <p:nvPr/>
          </p:nvSpPr>
          <p:spPr>
            <a:xfrm>
              <a:off x="13816" y="4653"/>
              <a:ext cx="3753" cy="55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 anchorCtr="0"/>
            <a:p>
              <a:pPr algn="ctr" fontAlgn="t"/>
              <a:r>
                <a:rPr lang="en-US" sz="1400"/>
                <a:t>Worker 1</a:t>
              </a:r>
              <a:endParaRPr lang="en-US" sz="1400"/>
            </a:p>
          </p:txBody>
        </p:sp>
        <p:pic>
          <p:nvPicPr>
            <p:cNvPr id="46" name="Picture 45" descr="1200px-Python-logo-notext.sv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471" y="4714"/>
              <a:ext cx="432" cy="432"/>
            </a:xfrm>
            <a:prstGeom prst="rect">
              <a:avLst/>
            </a:prstGeom>
          </p:spPr>
        </p:pic>
      </p:grpSp>
      <p:grpSp>
        <p:nvGrpSpPr>
          <p:cNvPr id="53" name="Group 52"/>
          <p:cNvGrpSpPr/>
          <p:nvPr/>
        </p:nvGrpSpPr>
        <p:grpSpPr>
          <a:xfrm>
            <a:off x="8773160" y="3431540"/>
            <a:ext cx="2383155" cy="351155"/>
            <a:chOff x="13816" y="5404"/>
            <a:chExt cx="3753" cy="553"/>
          </a:xfrm>
        </p:grpSpPr>
        <p:sp>
          <p:nvSpPr>
            <p:cNvPr id="42" name="Rectangles 41"/>
            <p:cNvSpPr/>
            <p:nvPr/>
          </p:nvSpPr>
          <p:spPr>
            <a:xfrm>
              <a:off x="13816" y="5404"/>
              <a:ext cx="3753" cy="55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 anchorCtr="0"/>
            <a:p>
              <a:pPr algn="ctr" fontAlgn="t"/>
              <a:r>
                <a:rPr lang="en-US" sz="1400"/>
                <a:t>Worker 2</a:t>
              </a:r>
              <a:endParaRPr lang="en-US" sz="1400"/>
            </a:p>
          </p:txBody>
        </p:sp>
        <p:pic>
          <p:nvPicPr>
            <p:cNvPr id="48" name="Picture 47" descr="1200px-Python-logo-notext.sv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471" y="5464"/>
              <a:ext cx="432" cy="432"/>
            </a:xfrm>
            <a:prstGeom prst="rect">
              <a:avLst/>
            </a:prstGeom>
          </p:spPr>
        </p:pic>
      </p:grpSp>
      <p:cxnSp>
        <p:nvCxnSpPr>
          <p:cNvPr id="54" name="Straight Arrow Connector 53"/>
          <p:cNvCxnSpPr>
            <a:stCxn id="31" idx="3"/>
            <a:endCxn id="38" idx="1"/>
          </p:cNvCxnSpPr>
          <p:nvPr/>
        </p:nvCxnSpPr>
        <p:spPr>
          <a:xfrm flipV="1">
            <a:off x="7791450" y="2287905"/>
            <a:ext cx="981710" cy="29210"/>
          </a:xfrm>
          <a:prstGeom prst="straightConnector1">
            <a:avLst/>
          </a:prstGeom>
          <a:ln w="25400" cmpd="sng">
            <a:solidFill>
              <a:schemeClr val="accent1">
                <a:shade val="50000"/>
              </a:schemeClr>
            </a:solidFill>
            <a:prstDash val="sysDot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31" idx="3"/>
            <a:endCxn id="40" idx="1"/>
          </p:cNvCxnSpPr>
          <p:nvPr/>
        </p:nvCxnSpPr>
        <p:spPr>
          <a:xfrm>
            <a:off x="7791450" y="2317115"/>
            <a:ext cx="981710" cy="386715"/>
          </a:xfrm>
          <a:prstGeom prst="straightConnector1">
            <a:avLst/>
          </a:prstGeom>
          <a:ln w="25400" cmpd="sng">
            <a:solidFill>
              <a:schemeClr val="accent1">
                <a:shade val="50000"/>
              </a:schemeClr>
            </a:solidFill>
            <a:prstDash val="sysDot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35" idx="3"/>
            <a:endCxn id="41" idx="1"/>
          </p:cNvCxnSpPr>
          <p:nvPr/>
        </p:nvCxnSpPr>
        <p:spPr>
          <a:xfrm flipV="1">
            <a:off x="7791450" y="3130550"/>
            <a:ext cx="981710" cy="173990"/>
          </a:xfrm>
          <a:prstGeom prst="straightConnector1">
            <a:avLst/>
          </a:prstGeom>
          <a:ln w="25400" cmpd="sng">
            <a:solidFill>
              <a:schemeClr val="accent1">
                <a:shade val="50000"/>
              </a:schemeClr>
            </a:solidFill>
            <a:prstDash val="sysDot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endCxn id="42" idx="1"/>
          </p:cNvCxnSpPr>
          <p:nvPr/>
        </p:nvCxnSpPr>
        <p:spPr>
          <a:xfrm>
            <a:off x="7798753" y="3337560"/>
            <a:ext cx="974090" cy="269875"/>
          </a:xfrm>
          <a:prstGeom prst="straightConnector1">
            <a:avLst/>
          </a:prstGeom>
          <a:ln w="25400" cmpd="sng">
            <a:solidFill>
              <a:schemeClr val="accent1">
                <a:shade val="50000"/>
              </a:schemeClr>
            </a:solidFill>
            <a:prstDash val="sysDot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63" name="Picture 62" descr="fastapi-logo-541BAA112F-seeklogo.com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64505" y="4709160"/>
            <a:ext cx="885190" cy="885190"/>
          </a:xfrm>
          <a:prstGeom prst="rect">
            <a:avLst/>
          </a:prstGeom>
        </p:spPr>
      </p:pic>
      <p:pic>
        <p:nvPicPr>
          <p:cNvPr id="65" name="Picture 64" descr="1200px-Python-logo-notext.sv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10400" y="4761230"/>
            <a:ext cx="781050" cy="781050"/>
          </a:xfrm>
          <a:prstGeom prst="rect">
            <a:avLst/>
          </a:prstGeom>
        </p:spPr>
      </p:pic>
      <p:pic>
        <p:nvPicPr>
          <p:cNvPr id="67" name="Picture 66" descr="redis-logo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15400" y="4725035"/>
            <a:ext cx="1019175" cy="859790"/>
          </a:xfrm>
          <a:prstGeom prst="rect">
            <a:avLst/>
          </a:prstGeom>
        </p:spPr>
      </p:pic>
      <p:pic>
        <p:nvPicPr>
          <p:cNvPr id="68" name="Picture 67" descr="MySQL-Logo.wine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83190" y="4804728"/>
            <a:ext cx="1050290" cy="70040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" name="Text Box 8"/>
          <p:cNvSpPr txBox="1"/>
          <p:nvPr/>
        </p:nvSpPr>
        <p:spPr>
          <a:xfrm>
            <a:off x="626110" y="139700"/>
            <a:ext cx="10726420" cy="706755"/>
          </a:xfrm>
          <a:prstGeom prst="rect">
            <a:avLst/>
          </a:prstGeom>
          <a:solidFill>
            <a:srgbClr val="211D71"/>
          </a:solidFill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en-US" sz="4000">
                <a:solidFill>
                  <a:schemeClr val="bg1"/>
                </a:solidFill>
                <a:sym typeface="+mn-ea"/>
              </a:rPr>
              <a:t>Demo Screens</a:t>
            </a:r>
            <a:endParaRPr lang="en-US" sz="4000">
              <a:solidFill>
                <a:schemeClr val="bg1"/>
              </a:solidFill>
              <a:sym typeface="+mn-ea"/>
            </a:endParaRPr>
          </a:p>
        </p:txBody>
      </p:sp>
      <p:pic>
        <p:nvPicPr>
          <p:cNvPr id="45" name="Picture 30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626745" y="951230"/>
            <a:ext cx="5313045" cy="2849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Picture 31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038850" y="950595"/>
            <a:ext cx="5313680" cy="285051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Picture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745" y="3855085"/>
            <a:ext cx="5312410" cy="2849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Picture 3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8850" y="3855085"/>
            <a:ext cx="5306060" cy="28467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" name="Text Box 8"/>
          <p:cNvSpPr txBox="1"/>
          <p:nvPr/>
        </p:nvSpPr>
        <p:spPr>
          <a:xfrm>
            <a:off x="626110" y="139700"/>
            <a:ext cx="10726420" cy="706755"/>
          </a:xfrm>
          <a:prstGeom prst="rect">
            <a:avLst/>
          </a:prstGeom>
          <a:solidFill>
            <a:srgbClr val="211D71"/>
          </a:solidFill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en-US" sz="4000">
                <a:solidFill>
                  <a:schemeClr val="bg1"/>
                </a:solidFill>
                <a:sym typeface="+mn-ea"/>
              </a:rPr>
              <a:t>Demo Screens</a:t>
            </a:r>
            <a:endParaRPr lang="en-US" sz="4000">
              <a:solidFill>
                <a:schemeClr val="bg1"/>
              </a:solidFill>
              <a:sym typeface="+mn-ea"/>
            </a:endParaRPr>
          </a:p>
        </p:txBody>
      </p:sp>
      <p:pic>
        <p:nvPicPr>
          <p:cNvPr id="49" name="Picture 34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626110" y="993775"/>
            <a:ext cx="5319395" cy="285369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Picture 35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033770" y="993775"/>
            <a:ext cx="5318760" cy="28536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Picture 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110" y="3911600"/>
            <a:ext cx="5319395" cy="285369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Picture 3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3770" y="3911600"/>
            <a:ext cx="5319395" cy="28536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" name="Text Box 8"/>
          <p:cNvSpPr txBox="1"/>
          <p:nvPr/>
        </p:nvSpPr>
        <p:spPr>
          <a:xfrm>
            <a:off x="626110" y="139700"/>
            <a:ext cx="10726420" cy="706755"/>
          </a:xfrm>
          <a:prstGeom prst="rect">
            <a:avLst/>
          </a:prstGeom>
          <a:solidFill>
            <a:srgbClr val="211D71"/>
          </a:solidFill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en-US" sz="4000">
                <a:solidFill>
                  <a:schemeClr val="bg1"/>
                </a:solidFill>
                <a:sym typeface="+mn-ea"/>
              </a:rPr>
              <a:t>Demo Screens</a:t>
            </a:r>
            <a:endParaRPr lang="en-US" sz="4000">
              <a:solidFill>
                <a:schemeClr val="bg1"/>
              </a:solidFill>
              <a:sym typeface="+mn-ea"/>
            </a:endParaRPr>
          </a:p>
        </p:txBody>
      </p:sp>
      <p:pic>
        <p:nvPicPr>
          <p:cNvPr id="53" name="Picture 38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626110" y="1045845"/>
            <a:ext cx="5223510" cy="280225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Picture 39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24575" y="1045845"/>
            <a:ext cx="5227955" cy="280479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Picture 4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2600" y="3938270"/>
            <a:ext cx="5272405" cy="28282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" name="Text Box 8"/>
          <p:cNvSpPr txBox="1"/>
          <p:nvPr/>
        </p:nvSpPr>
        <p:spPr>
          <a:xfrm>
            <a:off x="732790" y="2644775"/>
            <a:ext cx="10726420" cy="156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211D71"/>
                </a:solidFill>
              </a14:hiddenFill>
            </a:ext>
          </a:extLst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pPr algn="ctr"/>
            <a:r>
              <a:rPr lang="en-US" sz="9600">
                <a:ln>
                  <a:noFill/>
                </a:ln>
                <a:solidFill>
                  <a:srgbClr val="211D71"/>
                </a:solidFill>
                <a:sym typeface="+mn-ea"/>
              </a:rPr>
              <a:t>Thank You</a:t>
            </a:r>
            <a:endParaRPr lang="en-US" sz="9600">
              <a:ln>
                <a:noFill/>
              </a:ln>
              <a:solidFill>
                <a:srgbClr val="211D71"/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" name="Text Box 8"/>
          <p:cNvSpPr txBox="1"/>
          <p:nvPr/>
        </p:nvSpPr>
        <p:spPr>
          <a:xfrm>
            <a:off x="415290" y="415290"/>
            <a:ext cx="11360785" cy="706755"/>
          </a:xfrm>
          <a:prstGeom prst="rect">
            <a:avLst/>
          </a:prstGeom>
          <a:solidFill>
            <a:srgbClr val="211D71"/>
          </a:solidFill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en-US" sz="4000"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Index</a:t>
            </a:r>
            <a:endParaRPr lang="en-US" sz="4000"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0" name="Text Box 9"/>
          <p:cNvSpPr txBox="1"/>
          <p:nvPr/>
        </p:nvSpPr>
        <p:spPr>
          <a:xfrm>
            <a:off x="415925" y="1439545"/>
            <a:ext cx="11360150" cy="39693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Wingdings" panose="05000000000000000000" charset="0"/>
              <a:buChar char="§"/>
            </a:pPr>
            <a:r>
              <a:rPr lang="en-US" sz="2800">
                <a:solidFill>
                  <a:srgbClr val="211D71"/>
                </a:solidFill>
              </a:rPr>
              <a:t>Problem Statement &amp; Solution</a:t>
            </a:r>
            <a:endParaRPr lang="en-US" sz="2800">
              <a:solidFill>
                <a:srgbClr val="211D71"/>
              </a:solidFill>
            </a:endParaRPr>
          </a:p>
          <a:p>
            <a:pPr marL="285750" indent="-285750">
              <a:buFont typeface="Wingdings" panose="05000000000000000000" charset="0"/>
              <a:buChar char="§"/>
            </a:pPr>
            <a:r>
              <a:rPr lang="en-US" sz="2800">
                <a:solidFill>
                  <a:srgbClr val="211D71"/>
                </a:solidFill>
              </a:rPr>
              <a:t>High Level Architecture</a:t>
            </a:r>
            <a:endParaRPr lang="en-US" sz="2800">
              <a:solidFill>
                <a:srgbClr val="211D71"/>
              </a:solidFill>
            </a:endParaRPr>
          </a:p>
          <a:p>
            <a:pPr marL="285750" indent="-285750">
              <a:buFont typeface="Wingdings" panose="05000000000000000000" charset="0"/>
              <a:buChar char="§"/>
            </a:pPr>
            <a:r>
              <a:rPr lang="en-US" sz="2800">
                <a:solidFill>
                  <a:srgbClr val="211D71"/>
                </a:solidFill>
              </a:rPr>
              <a:t>Database Schema</a:t>
            </a:r>
            <a:endParaRPr lang="en-US" sz="2800">
              <a:solidFill>
                <a:srgbClr val="211D71"/>
              </a:solidFill>
            </a:endParaRPr>
          </a:p>
          <a:p>
            <a:pPr marL="285750" indent="-285750">
              <a:buFont typeface="Wingdings" panose="05000000000000000000" charset="0"/>
              <a:buChar char="§"/>
            </a:pPr>
            <a:r>
              <a:rPr lang="en-US" sz="2800">
                <a:solidFill>
                  <a:srgbClr val="211D71"/>
                </a:solidFill>
              </a:rPr>
              <a:t>Ingestion Work-Flow</a:t>
            </a:r>
            <a:endParaRPr lang="en-US" sz="2800">
              <a:solidFill>
                <a:srgbClr val="211D71"/>
              </a:solidFill>
            </a:endParaRPr>
          </a:p>
          <a:p>
            <a:pPr marL="285750" indent="-285750">
              <a:buFont typeface="Wingdings" panose="05000000000000000000" charset="0"/>
              <a:buChar char="§"/>
            </a:pPr>
            <a:r>
              <a:rPr lang="en-US" sz="2800">
                <a:solidFill>
                  <a:srgbClr val="211D71"/>
                </a:solidFill>
              </a:rPr>
              <a:t>Data Processing </a:t>
            </a:r>
            <a:r>
              <a:rPr lang="en-US" sz="2800">
                <a:solidFill>
                  <a:srgbClr val="211D71"/>
                </a:solidFill>
                <a:sym typeface="+mn-ea"/>
              </a:rPr>
              <a:t>Work-Flow</a:t>
            </a:r>
            <a:endParaRPr lang="en-US" sz="2800">
              <a:solidFill>
                <a:srgbClr val="211D71"/>
              </a:solidFill>
            </a:endParaRPr>
          </a:p>
          <a:p>
            <a:pPr marL="285750" indent="-285750">
              <a:buFont typeface="Wingdings" panose="05000000000000000000" charset="0"/>
              <a:buChar char="§"/>
            </a:pPr>
            <a:r>
              <a:rPr lang="en-US" sz="2800">
                <a:solidFill>
                  <a:srgbClr val="211D71"/>
                </a:solidFill>
              </a:rPr>
              <a:t>Forecasting </a:t>
            </a:r>
            <a:r>
              <a:rPr lang="en-US" sz="2800">
                <a:solidFill>
                  <a:srgbClr val="211D71"/>
                </a:solidFill>
                <a:sym typeface="+mn-ea"/>
              </a:rPr>
              <a:t>Work-Flow</a:t>
            </a:r>
            <a:endParaRPr lang="en-US" sz="2800">
              <a:solidFill>
                <a:srgbClr val="211D71"/>
              </a:solidFill>
            </a:endParaRPr>
          </a:p>
          <a:p>
            <a:pPr marL="285750" indent="-285750">
              <a:buFont typeface="Wingdings" panose="05000000000000000000" charset="0"/>
              <a:buChar char="§"/>
            </a:pPr>
            <a:r>
              <a:rPr lang="en-US" sz="2800">
                <a:solidFill>
                  <a:srgbClr val="211D71"/>
                </a:solidFill>
              </a:rPr>
              <a:t>Metrics Calculated &amp; Results</a:t>
            </a:r>
            <a:endParaRPr lang="en-US" sz="2800">
              <a:solidFill>
                <a:srgbClr val="211D71"/>
              </a:solidFill>
            </a:endParaRPr>
          </a:p>
          <a:p>
            <a:pPr marL="285750" indent="-285750">
              <a:buFont typeface="Wingdings" panose="05000000000000000000" charset="0"/>
              <a:buChar char="§"/>
            </a:pPr>
            <a:r>
              <a:rPr lang="en-US" sz="2800">
                <a:solidFill>
                  <a:srgbClr val="211D71"/>
                </a:solidFill>
              </a:rPr>
              <a:t>Deployment &amp; Scaling</a:t>
            </a:r>
            <a:endParaRPr lang="en-US" sz="2800">
              <a:solidFill>
                <a:srgbClr val="211D71"/>
              </a:solidFill>
            </a:endParaRPr>
          </a:p>
          <a:p>
            <a:pPr marL="285750" indent="-285750">
              <a:buFont typeface="Wingdings" panose="05000000000000000000" charset="0"/>
              <a:buChar char="§"/>
            </a:pPr>
            <a:r>
              <a:rPr lang="en-US" sz="2800">
                <a:solidFill>
                  <a:srgbClr val="211D71"/>
                </a:solidFill>
              </a:rPr>
              <a:t>Demo Screens</a:t>
            </a:r>
            <a:endParaRPr lang="en-US" sz="2800">
              <a:solidFill>
                <a:srgbClr val="211D7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" name="Text Box 8"/>
          <p:cNvSpPr txBox="1"/>
          <p:nvPr/>
        </p:nvSpPr>
        <p:spPr>
          <a:xfrm>
            <a:off x="415290" y="415290"/>
            <a:ext cx="11360785" cy="645160"/>
          </a:xfrm>
          <a:prstGeom prst="rect">
            <a:avLst/>
          </a:prstGeom>
          <a:solidFill>
            <a:srgbClr val="211D71"/>
          </a:solidFill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en-US" sz="3600">
                <a:solidFill>
                  <a:schemeClr val="bg1"/>
                </a:solidFill>
                <a:sym typeface="+mn-ea"/>
              </a:rPr>
              <a:t>Problem Statement</a:t>
            </a:r>
            <a:endParaRPr lang="en-US" sz="3600"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10" name="Text Box 9"/>
          <p:cNvSpPr txBox="1"/>
          <p:nvPr/>
        </p:nvSpPr>
        <p:spPr>
          <a:xfrm>
            <a:off x="415925" y="1354455"/>
            <a:ext cx="11360150" cy="18148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en-US" sz="1600" b="1">
                <a:solidFill>
                  <a:srgbClr val="211D71"/>
                </a:solidFill>
              </a:rPr>
              <a:t>Time Series Forecasting</a:t>
            </a:r>
            <a:r>
              <a:rPr lang="en-US" sz="1600">
                <a:solidFill>
                  <a:srgbClr val="211D71"/>
                </a:solidFill>
              </a:rPr>
              <a:t> has been a fundamental need in various practical domains such as retail, trade-finance, price</a:t>
            </a:r>
            <a:endParaRPr lang="en-US" sz="1600">
              <a:solidFill>
                <a:srgbClr val="211D71"/>
              </a:solidFill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sz="1600">
                <a:solidFill>
                  <a:srgbClr val="211D71"/>
                </a:solidFill>
              </a:rPr>
              <a:t>prediction and many more. Many solutions have been built but they are still depending upon the old traditional models</a:t>
            </a:r>
            <a:endParaRPr lang="en-US" sz="1600">
              <a:solidFill>
                <a:srgbClr val="211D71"/>
              </a:solidFill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sz="1600">
                <a:solidFill>
                  <a:srgbClr val="211D71"/>
                </a:solidFill>
              </a:rPr>
              <a:t>and lack of model monitoring KPIs, which might not be useful in future. As we have seen in past few years, the</a:t>
            </a:r>
            <a:endParaRPr lang="en-US" sz="1600">
              <a:solidFill>
                <a:srgbClr val="211D71"/>
              </a:solidFill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sz="1600">
                <a:solidFill>
                  <a:srgbClr val="211D71"/>
                </a:solidFill>
              </a:rPr>
              <a:t>exponential increase in data volume and frequent changes in data pattern which are affecting the longevity of model</a:t>
            </a:r>
            <a:endParaRPr lang="en-US" sz="1600">
              <a:solidFill>
                <a:srgbClr val="211D71"/>
              </a:solidFill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sz="1600">
                <a:solidFill>
                  <a:srgbClr val="211D71"/>
                </a:solidFill>
              </a:rPr>
              <a:t>(viz. under-forecasting or over-forecasting). We require more mature solution that can scale up or down according to</a:t>
            </a:r>
            <a:endParaRPr lang="en-US" sz="1600">
              <a:solidFill>
                <a:srgbClr val="211D71"/>
              </a:solidFill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sz="1600">
                <a:solidFill>
                  <a:srgbClr val="211D71"/>
                </a:solidFill>
              </a:rPr>
              <a:t>the volume of data and generate better models with advance MLOps metrics to provide stable predictions for long run. </a:t>
            </a:r>
            <a:endParaRPr lang="en-US" sz="1600">
              <a:solidFill>
                <a:srgbClr val="211D71"/>
              </a:solidFill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sz="1600">
                <a:solidFill>
                  <a:srgbClr val="211D71"/>
                </a:solidFill>
              </a:rPr>
              <a:t>Another issue is with the training time of models which has also increased with the increase in data volume.</a:t>
            </a:r>
            <a:endParaRPr lang="en-US" sz="1600">
              <a:solidFill>
                <a:srgbClr val="211D71"/>
              </a:solidFill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414655" y="3462655"/>
            <a:ext cx="11360785" cy="645160"/>
          </a:xfrm>
          <a:prstGeom prst="rect">
            <a:avLst/>
          </a:prstGeom>
          <a:solidFill>
            <a:srgbClr val="211D71"/>
          </a:solidFill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en-US" sz="3600">
                <a:solidFill>
                  <a:schemeClr val="bg1"/>
                </a:solidFill>
                <a:sym typeface="+mn-ea"/>
              </a:rPr>
              <a:t>Solution</a:t>
            </a:r>
            <a:endParaRPr lang="en-US" sz="3600"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414655" y="4401185"/>
            <a:ext cx="11360150" cy="20612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en-US" sz="1600">
                <a:solidFill>
                  <a:srgbClr val="211D71"/>
                </a:solidFill>
              </a:rPr>
              <a:t>To solve this kind of problem we have come up with </a:t>
            </a:r>
            <a:r>
              <a:rPr lang="en-US" sz="1600" b="1">
                <a:solidFill>
                  <a:srgbClr val="211D71"/>
                </a:solidFill>
              </a:rPr>
              <a:t>Time Series Forecasting solution using MLOps</a:t>
            </a:r>
            <a:r>
              <a:rPr lang="en-US" sz="1600">
                <a:solidFill>
                  <a:srgbClr val="211D71"/>
                </a:solidFill>
              </a:rPr>
              <a:t> in which we will</a:t>
            </a:r>
            <a:endParaRPr lang="en-US" sz="1600">
              <a:solidFill>
                <a:srgbClr val="211D71"/>
              </a:solidFill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sz="1600">
                <a:solidFill>
                  <a:srgbClr val="211D71"/>
                </a:solidFill>
              </a:rPr>
              <a:t>be focusing specifically in two main components i.e the distributed training of models and scaling along with the long</a:t>
            </a:r>
            <a:endParaRPr lang="en-US" sz="1600">
              <a:solidFill>
                <a:srgbClr val="211D71"/>
              </a:solidFill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sz="1600">
                <a:solidFill>
                  <a:srgbClr val="211D71"/>
                </a:solidFill>
              </a:rPr>
              <a:t>stability of the models using advance MLOps KPIs. There are lot of techniques that can help us to train our models in</a:t>
            </a:r>
            <a:endParaRPr lang="en-US" sz="1600">
              <a:solidFill>
                <a:srgbClr val="211D71"/>
              </a:solidFill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sz="1600">
                <a:solidFill>
                  <a:srgbClr val="211D71"/>
                </a:solidFill>
              </a:rPr>
              <a:t>containerized and scaled format. Let’s say we have model 1 and model 2 in which both the models have different</a:t>
            </a:r>
            <a:endParaRPr lang="en-US" sz="1600">
              <a:solidFill>
                <a:srgbClr val="211D71"/>
              </a:solidFill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sz="1600">
                <a:solidFill>
                  <a:srgbClr val="211D71"/>
                </a:solidFill>
              </a:rPr>
              <a:t>library requirements and computation time. In the above scenario, we can run them in a separate environment from</a:t>
            </a:r>
            <a:endParaRPr lang="en-US" sz="1600">
              <a:solidFill>
                <a:srgbClr val="211D71"/>
              </a:solidFill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sz="1600">
                <a:solidFill>
                  <a:srgbClr val="211D71"/>
                </a:solidFill>
              </a:rPr>
              <a:t>our local system using docker or kubernetes pods. In our second scenario, we are considering the shifting of pattern in</a:t>
            </a:r>
            <a:endParaRPr lang="en-US" sz="1600">
              <a:solidFill>
                <a:srgbClr val="211D71"/>
              </a:solidFill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sz="1600">
                <a:solidFill>
                  <a:srgbClr val="211D71"/>
                </a:solidFill>
              </a:rPr>
              <a:t>data over the course of time, our model needs to capture the latest trend; more importantly so to check the model</a:t>
            </a:r>
            <a:endParaRPr lang="en-US" sz="1600">
              <a:solidFill>
                <a:srgbClr val="211D71"/>
              </a:solidFill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sz="1600">
                <a:solidFill>
                  <a:srgbClr val="211D71"/>
                </a:solidFill>
              </a:rPr>
              <a:t>stability we will be using MLOps monitoring KPIs.</a:t>
            </a:r>
            <a:endParaRPr lang="en-US" sz="1600">
              <a:solidFill>
                <a:srgbClr val="211D7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" name="Text Box 8"/>
          <p:cNvSpPr txBox="1"/>
          <p:nvPr/>
        </p:nvSpPr>
        <p:spPr>
          <a:xfrm>
            <a:off x="415290" y="415290"/>
            <a:ext cx="11360785" cy="706755"/>
          </a:xfrm>
          <a:prstGeom prst="rect">
            <a:avLst/>
          </a:prstGeom>
          <a:solidFill>
            <a:srgbClr val="211D71"/>
          </a:solidFill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en-US" sz="4000">
                <a:solidFill>
                  <a:schemeClr val="bg1"/>
                </a:solidFill>
                <a:sym typeface="+mn-ea"/>
              </a:rPr>
              <a:t>High Level Architecture</a:t>
            </a:r>
            <a:endParaRPr lang="en-US" sz="4000"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30" name="Rectangles 29"/>
          <p:cNvSpPr/>
          <p:nvPr/>
        </p:nvSpPr>
        <p:spPr>
          <a:xfrm>
            <a:off x="414655" y="1409700"/>
            <a:ext cx="2192655" cy="2732405"/>
          </a:xfrm>
          <a:prstGeom prst="rect">
            <a:avLst/>
          </a:prstGeom>
          <a:solidFill>
            <a:schemeClr val="bg1"/>
          </a:solidFill>
          <a:ln w="28575">
            <a:solidFill>
              <a:srgbClr val="211D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p>
            <a:pPr algn="l"/>
            <a:r>
              <a:rPr lang="en-US" b="1">
                <a:solidFill>
                  <a:srgbClr val="211D71"/>
                </a:solidFill>
              </a:rPr>
              <a:t>Data Ingestion Pipeline</a:t>
            </a:r>
            <a:endParaRPr lang="en-US" b="1">
              <a:solidFill>
                <a:srgbClr val="211D71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b="1">
                <a:solidFill>
                  <a:srgbClr val="211D71"/>
                </a:solidFill>
              </a:rPr>
              <a:t>Flat files upload (.csv)</a:t>
            </a:r>
            <a:endParaRPr lang="en-US" sz="1400" b="1">
              <a:solidFill>
                <a:srgbClr val="211D71"/>
              </a:solidFill>
            </a:endParaRPr>
          </a:p>
        </p:txBody>
      </p:sp>
      <p:sp>
        <p:nvSpPr>
          <p:cNvPr id="36" name="Rectangles 35"/>
          <p:cNvSpPr/>
          <p:nvPr/>
        </p:nvSpPr>
        <p:spPr>
          <a:xfrm>
            <a:off x="3178175" y="1411605"/>
            <a:ext cx="2407285" cy="2729865"/>
          </a:xfrm>
          <a:prstGeom prst="rect">
            <a:avLst/>
          </a:prstGeom>
          <a:solidFill>
            <a:schemeClr val="bg1"/>
          </a:solidFill>
          <a:ln w="28575">
            <a:solidFill>
              <a:srgbClr val="211D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t" anchorCtr="0" forceAA="0" compatLnSpc="1">
            <a:noAutofit/>
          </a:bodyPr>
          <a:p>
            <a:pPr lvl="0" algn="l">
              <a:buClrTx/>
              <a:buSzTx/>
              <a:buFontTx/>
            </a:pPr>
            <a:r>
              <a:rPr lang="en-US" b="1">
                <a:solidFill>
                  <a:srgbClr val="211D71"/>
                </a:solidFill>
                <a:sym typeface="+mn-ea"/>
              </a:rPr>
              <a:t>Data Processing</a:t>
            </a:r>
            <a:r>
              <a:rPr lang="en-US" b="1">
                <a:solidFill>
                  <a:srgbClr val="211D71"/>
                </a:solidFill>
                <a:sym typeface="+mn-ea"/>
              </a:rPr>
              <a:t> Pipeline</a:t>
            </a:r>
            <a:endParaRPr lang="en-US" b="1">
              <a:solidFill>
                <a:srgbClr val="211D71"/>
              </a:solidFill>
              <a:sym typeface="+mn-ea"/>
            </a:endParaRPr>
          </a:p>
          <a:p>
            <a:pPr marL="285750" lvl="0" indent="-285750" algn="l">
              <a:buClrTx/>
              <a:buSzTx/>
              <a:buFont typeface="Arial" panose="020B0604020202020204" pitchFamily="34" charset="0"/>
              <a:buChar char="•"/>
            </a:pPr>
            <a:r>
              <a:rPr lang="en-US" sz="1400" b="1">
                <a:solidFill>
                  <a:srgbClr val="211D71"/>
                </a:solidFill>
                <a:sym typeface="+mn-ea"/>
              </a:rPr>
              <a:t>Outlier Correction</a:t>
            </a:r>
            <a:endParaRPr lang="en-US" sz="1400" b="1">
              <a:solidFill>
                <a:srgbClr val="211D71"/>
              </a:solidFill>
              <a:sym typeface="+mn-ea"/>
            </a:endParaRPr>
          </a:p>
          <a:p>
            <a:pPr marL="285750" lvl="0" indent="-285750" algn="l">
              <a:buClrTx/>
              <a:buSzTx/>
              <a:buFont typeface="Arial" panose="020B0604020202020204" pitchFamily="34" charset="0"/>
              <a:buChar char="•"/>
            </a:pPr>
            <a:r>
              <a:rPr lang="en-US" sz="1400" b="1">
                <a:solidFill>
                  <a:srgbClr val="211D71"/>
                </a:solidFill>
                <a:sym typeface="+mn-ea"/>
              </a:rPr>
              <a:t>Imputation</a:t>
            </a:r>
            <a:endParaRPr lang="en-US" sz="1400" b="1">
              <a:solidFill>
                <a:srgbClr val="211D71"/>
              </a:solidFill>
              <a:sym typeface="+mn-ea"/>
            </a:endParaRPr>
          </a:p>
        </p:txBody>
      </p:sp>
      <p:sp>
        <p:nvSpPr>
          <p:cNvPr id="37" name="Rectangles 36"/>
          <p:cNvSpPr/>
          <p:nvPr/>
        </p:nvSpPr>
        <p:spPr>
          <a:xfrm>
            <a:off x="6156325" y="1410335"/>
            <a:ext cx="2447290" cy="2731770"/>
          </a:xfrm>
          <a:prstGeom prst="rect">
            <a:avLst/>
          </a:prstGeom>
          <a:solidFill>
            <a:schemeClr val="bg1"/>
          </a:solidFill>
          <a:ln w="28575">
            <a:solidFill>
              <a:srgbClr val="211D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t" anchorCtr="0" forceAA="0" compatLnSpc="1">
            <a:noAutofit/>
          </a:bodyPr>
          <a:p>
            <a:pPr lvl="0" algn="l">
              <a:buClrTx/>
              <a:buSzTx/>
              <a:buFontTx/>
            </a:pPr>
            <a:r>
              <a:rPr lang="en-US" b="1">
                <a:solidFill>
                  <a:srgbClr val="211D71"/>
                </a:solidFill>
                <a:sym typeface="+mn-ea"/>
              </a:rPr>
              <a:t>Forecasting</a:t>
            </a:r>
            <a:r>
              <a:rPr lang="en-US" b="1">
                <a:solidFill>
                  <a:srgbClr val="211D71"/>
                </a:solidFill>
                <a:sym typeface="+mn-ea"/>
              </a:rPr>
              <a:t> Pipeline</a:t>
            </a:r>
            <a:endParaRPr lang="en-US" b="1">
              <a:solidFill>
                <a:srgbClr val="211D71"/>
              </a:solidFill>
              <a:sym typeface="+mn-ea"/>
            </a:endParaRPr>
          </a:p>
          <a:p>
            <a:pPr marL="285750" lvl="0" indent="-285750" algn="l">
              <a:buClrTx/>
              <a:buSzTx/>
              <a:buFont typeface="Arial" panose="020B0604020202020204" pitchFamily="34" charset="0"/>
              <a:buChar char="•"/>
            </a:pPr>
            <a:r>
              <a:rPr lang="en-US" sz="1400" b="1">
                <a:solidFill>
                  <a:srgbClr val="211D71"/>
                </a:solidFill>
                <a:sym typeface="+mn-ea"/>
              </a:rPr>
              <a:t>Simple Models Forecasting</a:t>
            </a:r>
            <a:endParaRPr lang="en-US" sz="1400" b="1">
              <a:solidFill>
                <a:srgbClr val="211D71"/>
              </a:solidFill>
              <a:sym typeface="+mn-ea"/>
            </a:endParaRPr>
          </a:p>
          <a:p>
            <a:pPr marL="285750" lvl="0" indent="-285750" algn="l">
              <a:buClrTx/>
              <a:buSzTx/>
              <a:buFont typeface="Arial" panose="020B0604020202020204" pitchFamily="34" charset="0"/>
              <a:buChar char="•"/>
            </a:pPr>
            <a:r>
              <a:rPr lang="en-US" sz="1400" b="1">
                <a:solidFill>
                  <a:srgbClr val="211D71"/>
                </a:solidFill>
                <a:sym typeface="+mn-ea"/>
              </a:rPr>
              <a:t>Blended Models Forecasting</a:t>
            </a:r>
            <a:endParaRPr lang="en-US" sz="1400" b="1">
              <a:solidFill>
                <a:srgbClr val="211D71"/>
              </a:solidFill>
              <a:sym typeface="+mn-ea"/>
            </a:endParaRPr>
          </a:p>
          <a:p>
            <a:pPr marL="285750" lvl="0" indent="-285750" algn="l">
              <a:buClrTx/>
              <a:buSzTx/>
              <a:buFont typeface="Arial" panose="020B0604020202020204" pitchFamily="34" charset="0"/>
              <a:buChar char="•"/>
            </a:pPr>
            <a:r>
              <a:rPr lang="en-US" sz="1400" b="1">
                <a:solidFill>
                  <a:srgbClr val="211D71"/>
                </a:solidFill>
                <a:sym typeface="+mn-ea"/>
              </a:rPr>
              <a:t>Data Drift metric evaluation</a:t>
            </a:r>
            <a:endParaRPr lang="en-US" sz="1400" b="1">
              <a:solidFill>
                <a:srgbClr val="211D71"/>
              </a:solidFill>
              <a:sym typeface="+mn-ea"/>
            </a:endParaRPr>
          </a:p>
          <a:p>
            <a:pPr lvl="0" algn="l">
              <a:buClrTx/>
              <a:buSzTx/>
              <a:buFontTx/>
            </a:pPr>
            <a:endParaRPr lang="en-US" sz="1400" b="1">
              <a:solidFill>
                <a:srgbClr val="211D71"/>
              </a:solidFill>
              <a:sym typeface="+mn-ea"/>
            </a:endParaRPr>
          </a:p>
        </p:txBody>
      </p:sp>
      <p:sp>
        <p:nvSpPr>
          <p:cNvPr id="38" name="Rectangles 37"/>
          <p:cNvSpPr/>
          <p:nvPr/>
        </p:nvSpPr>
        <p:spPr>
          <a:xfrm>
            <a:off x="9174480" y="1409700"/>
            <a:ext cx="2600960" cy="2731770"/>
          </a:xfrm>
          <a:prstGeom prst="rect">
            <a:avLst/>
          </a:prstGeom>
          <a:solidFill>
            <a:schemeClr val="bg1"/>
          </a:solidFill>
          <a:ln w="38100">
            <a:solidFill>
              <a:srgbClr val="211D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t" anchorCtr="0" forceAA="0" compatLnSpc="1">
            <a:noAutofit/>
          </a:bodyPr>
          <a:p>
            <a:pPr lvl="0" algn="l">
              <a:buClrTx/>
              <a:buSzTx/>
              <a:buFontTx/>
            </a:pPr>
            <a:r>
              <a:rPr lang="en-US" b="1">
                <a:solidFill>
                  <a:srgbClr val="211D71"/>
                </a:solidFill>
                <a:sym typeface="+mn-ea"/>
              </a:rPr>
              <a:t>Metrics Evaluation</a:t>
            </a:r>
            <a:r>
              <a:rPr lang="en-US" b="1">
                <a:solidFill>
                  <a:srgbClr val="211D71"/>
                </a:solidFill>
                <a:sym typeface="+mn-ea"/>
              </a:rPr>
              <a:t> Pipeline</a:t>
            </a:r>
            <a:endParaRPr lang="en-US" b="1">
              <a:solidFill>
                <a:srgbClr val="211D71"/>
              </a:solidFill>
              <a:sym typeface="+mn-ea"/>
            </a:endParaRPr>
          </a:p>
          <a:p>
            <a:pPr marL="285750" lvl="0" indent="-285750" algn="l">
              <a:buClrTx/>
              <a:buSzTx/>
              <a:buFont typeface="Arial" panose="020B0604020202020204" pitchFamily="34" charset="0"/>
              <a:buChar char="•"/>
            </a:pPr>
            <a:r>
              <a:rPr lang="en-US" sz="1400" b="1">
                <a:solidFill>
                  <a:srgbClr val="211D71"/>
                </a:solidFill>
                <a:sym typeface="+mn-ea"/>
              </a:rPr>
              <a:t>Model Performance metric evaluation</a:t>
            </a:r>
            <a:endParaRPr lang="en-US" sz="1400" b="1">
              <a:solidFill>
                <a:srgbClr val="211D71"/>
              </a:solidFill>
              <a:sym typeface="+mn-ea"/>
            </a:endParaRPr>
          </a:p>
        </p:txBody>
      </p:sp>
      <p:sp>
        <p:nvSpPr>
          <p:cNvPr id="39" name="Rectangles 38"/>
          <p:cNvSpPr/>
          <p:nvPr/>
        </p:nvSpPr>
        <p:spPr>
          <a:xfrm>
            <a:off x="415290" y="4429760"/>
            <a:ext cx="11361420" cy="569595"/>
          </a:xfrm>
          <a:prstGeom prst="rect">
            <a:avLst/>
          </a:prstGeom>
          <a:solidFill>
            <a:schemeClr val="bg1"/>
          </a:solidFill>
          <a:ln w="28575">
            <a:solidFill>
              <a:srgbClr val="211D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b="1">
                <a:solidFill>
                  <a:srgbClr val="211D71"/>
                </a:solidFill>
                <a:sym typeface="+mn-ea"/>
              </a:rPr>
              <a:t>API</a:t>
            </a:r>
            <a:r>
              <a:rPr lang="en-US" b="1">
                <a:solidFill>
                  <a:srgbClr val="211D71"/>
                </a:solidFill>
                <a:sym typeface="+mn-ea"/>
              </a:rPr>
              <a:t> + Database</a:t>
            </a:r>
            <a:endParaRPr lang="en-US" b="1">
              <a:solidFill>
                <a:srgbClr val="211D71"/>
              </a:solidFill>
              <a:sym typeface="+mn-ea"/>
            </a:endParaRPr>
          </a:p>
        </p:txBody>
      </p:sp>
      <p:sp>
        <p:nvSpPr>
          <p:cNvPr id="40" name="Rectangles 39"/>
          <p:cNvSpPr/>
          <p:nvPr/>
        </p:nvSpPr>
        <p:spPr>
          <a:xfrm>
            <a:off x="414020" y="5285740"/>
            <a:ext cx="11361420" cy="569595"/>
          </a:xfrm>
          <a:prstGeom prst="rect">
            <a:avLst/>
          </a:prstGeom>
          <a:solidFill>
            <a:schemeClr val="bg1"/>
          </a:solidFill>
          <a:ln w="28575">
            <a:solidFill>
              <a:srgbClr val="211D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b="1">
                <a:solidFill>
                  <a:srgbClr val="211D71"/>
                </a:solidFill>
                <a:sym typeface="+mn-ea"/>
              </a:rPr>
              <a:t>Web UI + Visualization</a:t>
            </a:r>
            <a:endParaRPr lang="en-US" b="1">
              <a:solidFill>
                <a:srgbClr val="211D71"/>
              </a:solidFill>
              <a:sym typeface="+mn-ea"/>
            </a:endParaRPr>
          </a:p>
        </p:txBody>
      </p:sp>
      <p:sp>
        <p:nvSpPr>
          <p:cNvPr id="48" name="Right Arrow 47"/>
          <p:cNvSpPr/>
          <p:nvPr/>
        </p:nvSpPr>
        <p:spPr>
          <a:xfrm>
            <a:off x="2473325" y="3014980"/>
            <a:ext cx="928370" cy="193040"/>
          </a:xfrm>
          <a:prstGeom prst="rightArrow">
            <a:avLst/>
          </a:prstGeom>
          <a:solidFill>
            <a:schemeClr val="bg1"/>
          </a:solidFill>
          <a:ln w="19050">
            <a:solidFill>
              <a:srgbClr val="211D7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9" name="Right Arrow 48"/>
          <p:cNvSpPr/>
          <p:nvPr/>
        </p:nvSpPr>
        <p:spPr>
          <a:xfrm>
            <a:off x="5426710" y="3014980"/>
            <a:ext cx="928370" cy="193040"/>
          </a:xfrm>
          <a:prstGeom prst="rightArrow">
            <a:avLst/>
          </a:prstGeom>
          <a:solidFill>
            <a:schemeClr val="bg1"/>
          </a:solidFill>
          <a:ln w="19050">
            <a:solidFill>
              <a:srgbClr val="211D7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0" name="Right Arrow 49"/>
          <p:cNvSpPr/>
          <p:nvPr/>
        </p:nvSpPr>
        <p:spPr>
          <a:xfrm>
            <a:off x="8456930" y="3032760"/>
            <a:ext cx="928370" cy="193040"/>
          </a:xfrm>
          <a:prstGeom prst="rightArrow">
            <a:avLst/>
          </a:prstGeom>
          <a:solidFill>
            <a:schemeClr val="bg1"/>
          </a:solidFill>
          <a:ln w="19050">
            <a:solidFill>
              <a:srgbClr val="211D7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1" name="Right Arrow 50"/>
          <p:cNvSpPr/>
          <p:nvPr/>
        </p:nvSpPr>
        <p:spPr>
          <a:xfrm>
            <a:off x="8456930" y="3032760"/>
            <a:ext cx="928370" cy="193040"/>
          </a:xfrm>
          <a:prstGeom prst="rightArrow">
            <a:avLst/>
          </a:prstGeom>
          <a:solidFill>
            <a:schemeClr val="bg1"/>
          </a:solidFill>
          <a:ln w="19050">
            <a:solidFill>
              <a:srgbClr val="211D7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3" name="Up-Down Arrow 52"/>
          <p:cNvSpPr/>
          <p:nvPr/>
        </p:nvSpPr>
        <p:spPr>
          <a:xfrm>
            <a:off x="5829935" y="4875530"/>
            <a:ext cx="122555" cy="544195"/>
          </a:xfrm>
          <a:prstGeom prst="upDownArrow">
            <a:avLst/>
          </a:prstGeom>
          <a:solidFill>
            <a:srgbClr val="211D71"/>
          </a:solidFill>
          <a:ln>
            <a:solidFill>
              <a:srgbClr val="211D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4" name="Rectangles 53"/>
          <p:cNvSpPr/>
          <p:nvPr/>
        </p:nvSpPr>
        <p:spPr>
          <a:xfrm>
            <a:off x="9174480" y="1411605"/>
            <a:ext cx="2600960" cy="2731770"/>
          </a:xfrm>
          <a:prstGeom prst="rect">
            <a:avLst/>
          </a:prstGeom>
          <a:solidFill>
            <a:schemeClr val="bg1"/>
          </a:solidFill>
          <a:ln w="28575">
            <a:solidFill>
              <a:srgbClr val="211D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t" anchorCtr="0" forceAA="0" compatLnSpc="1">
            <a:noAutofit/>
          </a:bodyPr>
          <a:p>
            <a:pPr lvl="0" algn="l">
              <a:buClrTx/>
              <a:buSzTx/>
              <a:buFontTx/>
            </a:pPr>
            <a:r>
              <a:rPr lang="en-US" b="1">
                <a:solidFill>
                  <a:srgbClr val="211D71"/>
                </a:solidFill>
                <a:sym typeface="+mn-ea"/>
              </a:rPr>
              <a:t>Metrics Evaluation</a:t>
            </a:r>
            <a:r>
              <a:rPr lang="en-US" b="1">
                <a:solidFill>
                  <a:srgbClr val="211D71"/>
                </a:solidFill>
                <a:sym typeface="+mn-ea"/>
              </a:rPr>
              <a:t> Pipeline</a:t>
            </a:r>
            <a:endParaRPr lang="en-US" b="1">
              <a:solidFill>
                <a:srgbClr val="211D71"/>
              </a:solidFill>
              <a:sym typeface="+mn-ea"/>
            </a:endParaRPr>
          </a:p>
          <a:p>
            <a:pPr marL="285750" lvl="0" indent="-285750" algn="l">
              <a:buClrTx/>
              <a:buSzTx/>
              <a:buFont typeface="Arial" panose="020B0604020202020204" pitchFamily="34" charset="0"/>
              <a:buChar char="•"/>
            </a:pPr>
            <a:r>
              <a:rPr lang="en-US" sz="1400" b="1">
                <a:solidFill>
                  <a:srgbClr val="211D71"/>
                </a:solidFill>
                <a:sym typeface="+mn-ea"/>
              </a:rPr>
              <a:t>Model Performance metric evaluation</a:t>
            </a:r>
            <a:endParaRPr lang="en-US" sz="1400" b="1">
              <a:solidFill>
                <a:srgbClr val="211D71"/>
              </a:solidFill>
              <a:sym typeface="+mn-ea"/>
            </a:endParaRPr>
          </a:p>
        </p:txBody>
      </p:sp>
      <p:sp>
        <p:nvSpPr>
          <p:cNvPr id="55" name="Up-Down Arrow 54"/>
          <p:cNvSpPr/>
          <p:nvPr/>
        </p:nvSpPr>
        <p:spPr>
          <a:xfrm>
            <a:off x="1426845" y="4006215"/>
            <a:ext cx="122555" cy="544195"/>
          </a:xfrm>
          <a:prstGeom prst="upDownArrow">
            <a:avLst/>
          </a:prstGeom>
          <a:solidFill>
            <a:srgbClr val="211D71"/>
          </a:solidFill>
          <a:ln>
            <a:solidFill>
              <a:srgbClr val="211D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6" name="Up-Down Arrow 55"/>
          <p:cNvSpPr/>
          <p:nvPr/>
        </p:nvSpPr>
        <p:spPr>
          <a:xfrm>
            <a:off x="4390390" y="4006850"/>
            <a:ext cx="122555" cy="544195"/>
          </a:xfrm>
          <a:prstGeom prst="upDownArrow">
            <a:avLst/>
          </a:prstGeom>
          <a:solidFill>
            <a:srgbClr val="211D71"/>
          </a:solidFill>
          <a:ln>
            <a:solidFill>
              <a:srgbClr val="211D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7" name="Up-Down Arrow 56"/>
          <p:cNvSpPr/>
          <p:nvPr/>
        </p:nvSpPr>
        <p:spPr>
          <a:xfrm>
            <a:off x="7353935" y="4007485"/>
            <a:ext cx="122555" cy="544195"/>
          </a:xfrm>
          <a:prstGeom prst="upDownArrow">
            <a:avLst/>
          </a:prstGeom>
          <a:solidFill>
            <a:srgbClr val="211D71"/>
          </a:solidFill>
          <a:ln>
            <a:solidFill>
              <a:srgbClr val="211D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8" name="Up-Down Arrow 57"/>
          <p:cNvSpPr/>
          <p:nvPr/>
        </p:nvSpPr>
        <p:spPr>
          <a:xfrm>
            <a:off x="10317480" y="4008120"/>
            <a:ext cx="122555" cy="544195"/>
          </a:xfrm>
          <a:prstGeom prst="upDownArrow">
            <a:avLst/>
          </a:prstGeom>
          <a:solidFill>
            <a:srgbClr val="211D71"/>
          </a:solidFill>
          <a:ln>
            <a:solidFill>
              <a:srgbClr val="211D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2" name="Right Arrow 51"/>
          <p:cNvSpPr/>
          <p:nvPr/>
        </p:nvSpPr>
        <p:spPr>
          <a:xfrm>
            <a:off x="8456930" y="3032760"/>
            <a:ext cx="928370" cy="193040"/>
          </a:xfrm>
          <a:prstGeom prst="rightArrow">
            <a:avLst/>
          </a:prstGeom>
          <a:solidFill>
            <a:schemeClr val="bg1"/>
          </a:solidFill>
          <a:ln w="19050">
            <a:solidFill>
              <a:srgbClr val="211D7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" name="Text Box 8"/>
          <p:cNvSpPr txBox="1"/>
          <p:nvPr/>
        </p:nvSpPr>
        <p:spPr>
          <a:xfrm>
            <a:off x="415290" y="415290"/>
            <a:ext cx="11360785" cy="706755"/>
          </a:xfrm>
          <a:prstGeom prst="rect">
            <a:avLst/>
          </a:prstGeom>
          <a:solidFill>
            <a:srgbClr val="211D71"/>
          </a:solidFill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en-US" sz="4000"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Database Schema</a:t>
            </a:r>
            <a:endParaRPr lang="en-US" sz="4000"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2" name="Picture 1" descr="Untitle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5290" y="1122680"/>
            <a:ext cx="11360785" cy="556387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" name="Text Box 8"/>
          <p:cNvSpPr txBox="1"/>
          <p:nvPr/>
        </p:nvSpPr>
        <p:spPr>
          <a:xfrm>
            <a:off x="415290" y="415290"/>
            <a:ext cx="11360785" cy="706755"/>
          </a:xfrm>
          <a:prstGeom prst="rect">
            <a:avLst/>
          </a:prstGeom>
          <a:solidFill>
            <a:srgbClr val="211D71"/>
          </a:solidFill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en-US" sz="4000">
                <a:solidFill>
                  <a:schemeClr val="bg1"/>
                </a:solidFill>
                <a:sym typeface="+mn-ea"/>
              </a:rPr>
              <a:t>Ingestion Work-Flow</a:t>
            </a:r>
            <a:endParaRPr lang="en-US" sz="4000"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grpSp>
        <p:nvGrpSpPr>
          <p:cNvPr id="29" name="Group 28"/>
          <p:cNvGrpSpPr/>
          <p:nvPr/>
        </p:nvGrpSpPr>
        <p:grpSpPr>
          <a:xfrm>
            <a:off x="415290" y="1673860"/>
            <a:ext cx="2559050" cy="1424305"/>
            <a:chOff x="654" y="2077"/>
            <a:chExt cx="2875" cy="4417"/>
          </a:xfrm>
        </p:grpSpPr>
        <p:sp>
          <p:nvSpPr>
            <p:cNvPr id="14" name="Rectangles 13"/>
            <p:cNvSpPr/>
            <p:nvPr/>
          </p:nvSpPr>
          <p:spPr>
            <a:xfrm>
              <a:off x="654" y="3304"/>
              <a:ext cx="2875" cy="319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211D7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l"/>
              <a:r>
                <a:rPr lang="en-US" sz="1400">
                  <a:solidFill>
                    <a:srgbClr val="211D71"/>
                  </a:solidFill>
                </a:rPr>
                <a:t>Flat Files(.csv)</a:t>
              </a:r>
              <a:endParaRPr lang="en-US" sz="1400">
                <a:solidFill>
                  <a:srgbClr val="211D71"/>
                </a:solidFill>
              </a:endParaRPr>
            </a:p>
            <a:p>
              <a:pPr marL="285750" indent="-285750" algn="l">
                <a:buFont typeface="Arial" panose="020B0604020202020204" pitchFamily="34" charset="0"/>
                <a:buChar char="•"/>
              </a:pPr>
              <a:r>
                <a:rPr lang="en-US" sz="1400">
                  <a:solidFill>
                    <a:srgbClr val="211D71"/>
                  </a:solidFill>
                </a:rPr>
                <a:t>ts_id (time series unique id)</a:t>
              </a:r>
              <a:endParaRPr lang="en-US" sz="1400">
                <a:solidFill>
                  <a:srgbClr val="211D71"/>
                </a:solidFill>
              </a:endParaRPr>
            </a:p>
            <a:p>
              <a:pPr marL="285750" indent="-285750" algn="l">
                <a:buFont typeface="Arial" panose="020B0604020202020204" pitchFamily="34" charset="0"/>
                <a:buChar char="•"/>
              </a:pPr>
              <a:r>
                <a:rPr lang="en-US" sz="1400">
                  <a:solidFill>
                    <a:srgbClr val="211D71"/>
                  </a:solidFill>
                </a:rPr>
                <a:t>period (time stamp)</a:t>
              </a:r>
              <a:endParaRPr lang="en-US" sz="1400">
                <a:solidFill>
                  <a:srgbClr val="211D71"/>
                </a:solidFill>
              </a:endParaRPr>
            </a:p>
            <a:p>
              <a:pPr marL="285750" indent="-285750" algn="l">
                <a:buFont typeface="Arial" panose="020B0604020202020204" pitchFamily="34" charset="0"/>
                <a:buChar char="•"/>
              </a:pPr>
              <a:r>
                <a:rPr lang="en-US" sz="1400">
                  <a:solidFill>
                    <a:srgbClr val="211D71"/>
                  </a:solidFill>
                </a:rPr>
                <a:t>value (time series data)</a:t>
              </a:r>
              <a:endParaRPr lang="en-US" sz="1400">
                <a:solidFill>
                  <a:srgbClr val="211D71"/>
                </a:solidFill>
              </a:endParaRPr>
            </a:p>
          </p:txBody>
        </p:sp>
        <p:sp>
          <p:nvSpPr>
            <p:cNvPr id="28" name="Rectangles 27"/>
            <p:cNvSpPr/>
            <p:nvPr/>
          </p:nvSpPr>
          <p:spPr>
            <a:xfrm>
              <a:off x="654" y="2077"/>
              <a:ext cx="2875" cy="1227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211D7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>
                  <a:solidFill>
                    <a:srgbClr val="211D71"/>
                  </a:solidFill>
                </a:rPr>
                <a:t>Data Source</a:t>
              </a:r>
              <a:endParaRPr lang="en-US">
                <a:solidFill>
                  <a:srgbClr val="211D71"/>
                </a:solidFill>
              </a:endParaRPr>
            </a:p>
          </p:txBody>
        </p:sp>
      </p:grpSp>
      <p:sp>
        <p:nvSpPr>
          <p:cNvPr id="6" name="Rectangles 5"/>
          <p:cNvSpPr/>
          <p:nvPr/>
        </p:nvSpPr>
        <p:spPr>
          <a:xfrm>
            <a:off x="3201035" y="1673860"/>
            <a:ext cx="2770505" cy="1424305"/>
          </a:xfrm>
          <a:prstGeom prst="rect">
            <a:avLst/>
          </a:prstGeom>
          <a:solidFill>
            <a:schemeClr val="bg1"/>
          </a:solidFill>
          <a:ln>
            <a:solidFill>
              <a:srgbClr val="211D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p>
            <a:pPr algn="l"/>
            <a:r>
              <a:rPr lang="en-US" sz="1400">
                <a:solidFill>
                  <a:srgbClr val="211D71"/>
                </a:solidFill>
              </a:rPr>
              <a:t>Generate</a:t>
            </a:r>
            <a:r>
              <a:rPr lang="en-US" sz="1400" b="1">
                <a:solidFill>
                  <a:srgbClr val="211D71"/>
                </a:solidFill>
              </a:rPr>
              <a:t> Data ID </a:t>
            </a:r>
            <a:r>
              <a:rPr lang="en-US" sz="1400">
                <a:solidFill>
                  <a:srgbClr val="211D71"/>
                </a:solidFill>
              </a:rPr>
              <a:t>and </a:t>
            </a:r>
            <a:r>
              <a:rPr lang="en-US" sz="1400" b="1">
                <a:solidFill>
                  <a:srgbClr val="211D71"/>
                </a:solidFill>
              </a:rPr>
              <a:t>Train ID</a:t>
            </a:r>
            <a:r>
              <a:rPr lang="en-US" sz="1400">
                <a:solidFill>
                  <a:srgbClr val="211D71"/>
                </a:solidFill>
              </a:rPr>
              <a:t>. </a:t>
            </a:r>
            <a:endParaRPr lang="en-US" sz="1400">
              <a:solidFill>
                <a:srgbClr val="211D71"/>
              </a:solidFill>
            </a:endParaRPr>
          </a:p>
          <a:p>
            <a:pPr algn="l"/>
            <a:r>
              <a:rPr lang="en-US" sz="1400" b="1">
                <a:solidFill>
                  <a:srgbClr val="211D71"/>
                </a:solidFill>
              </a:rPr>
              <a:t>Data ID</a:t>
            </a:r>
            <a:r>
              <a:rPr lang="en-US" sz="1400">
                <a:solidFill>
                  <a:srgbClr val="211D71"/>
                </a:solidFill>
              </a:rPr>
              <a:t> it is used for the purpose of storing the time series data in different stages and user reference. </a:t>
            </a:r>
            <a:r>
              <a:rPr lang="en-US" sz="1400" b="1">
                <a:solidFill>
                  <a:srgbClr val="211D71"/>
                </a:solidFill>
              </a:rPr>
              <a:t>Train ID</a:t>
            </a:r>
            <a:r>
              <a:rPr lang="en-US" sz="1400">
                <a:solidFill>
                  <a:srgbClr val="211D71"/>
                </a:solidFill>
              </a:rPr>
              <a:t> is used for the holding the information of run</a:t>
            </a:r>
            <a:endParaRPr lang="en-US" sz="1400">
              <a:solidFill>
                <a:srgbClr val="211D71"/>
              </a:solidFill>
            </a:endParaRPr>
          </a:p>
        </p:txBody>
      </p:sp>
      <p:sp>
        <p:nvSpPr>
          <p:cNvPr id="20" name="Rectangles 19"/>
          <p:cNvSpPr/>
          <p:nvPr/>
        </p:nvSpPr>
        <p:spPr>
          <a:xfrm>
            <a:off x="6198235" y="1673860"/>
            <a:ext cx="2345690" cy="1424305"/>
          </a:xfrm>
          <a:prstGeom prst="rect">
            <a:avLst/>
          </a:prstGeom>
          <a:solidFill>
            <a:schemeClr val="bg1"/>
          </a:solidFill>
          <a:ln>
            <a:solidFill>
              <a:srgbClr val="211D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p>
            <a:pPr indent="0" algn="l">
              <a:buFont typeface="Arial" panose="020B0604020202020204" pitchFamily="34" charset="0"/>
              <a:buNone/>
            </a:pPr>
            <a:r>
              <a:rPr lang="en-US" sz="1400">
                <a:solidFill>
                  <a:srgbClr val="211D71"/>
                </a:solidFill>
                <a:sym typeface="+mn-ea"/>
              </a:rPr>
              <a:t>Save the results to raw folder. And </a:t>
            </a:r>
            <a:r>
              <a:rPr lang="en-US" sz="1400">
                <a:solidFill>
                  <a:srgbClr val="211D71"/>
                </a:solidFill>
                <a:sym typeface="+mn-ea"/>
              </a:rPr>
              <a:t>Insert the </a:t>
            </a:r>
            <a:r>
              <a:rPr lang="en-US" sz="1400" b="1">
                <a:solidFill>
                  <a:srgbClr val="211D71"/>
                </a:solidFill>
                <a:sym typeface="+mn-ea"/>
              </a:rPr>
              <a:t>Data ID</a:t>
            </a:r>
            <a:r>
              <a:rPr lang="en-US" sz="1400">
                <a:solidFill>
                  <a:srgbClr val="211D71"/>
                </a:solidFill>
                <a:sym typeface="+mn-ea"/>
              </a:rPr>
              <a:t> and </a:t>
            </a:r>
            <a:r>
              <a:rPr lang="en-US" sz="1400" b="1">
                <a:solidFill>
                  <a:srgbClr val="211D71"/>
                </a:solidFill>
                <a:sym typeface="+mn-ea"/>
              </a:rPr>
              <a:t>Train ID </a:t>
            </a:r>
            <a:r>
              <a:rPr lang="en-US" sz="1400">
                <a:solidFill>
                  <a:srgbClr val="211D71"/>
                </a:solidFill>
                <a:sym typeface="+mn-ea"/>
              </a:rPr>
              <a:t>to the  data_history_table.</a:t>
            </a:r>
            <a:endParaRPr lang="en-US" sz="1400">
              <a:solidFill>
                <a:srgbClr val="211D71"/>
              </a:solidFill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en-US" sz="1400">
              <a:solidFill>
                <a:srgbClr val="211D71"/>
              </a:solidFill>
            </a:endParaRPr>
          </a:p>
        </p:txBody>
      </p:sp>
      <p:sp>
        <p:nvSpPr>
          <p:cNvPr id="22" name="Rectangles 21"/>
          <p:cNvSpPr/>
          <p:nvPr/>
        </p:nvSpPr>
        <p:spPr>
          <a:xfrm>
            <a:off x="6198235" y="3366135"/>
            <a:ext cx="2345690" cy="1423670"/>
          </a:xfrm>
          <a:prstGeom prst="rect">
            <a:avLst/>
          </a:prstGeom>
          <a:solidFill>
            <a:schemeClr val="bg1"/>
          </a:solidFill>
          <a:ln>
            <a:solidFill>
              <a:srgbClr val="211D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p>
            <a:pPr indent="0" algn="l">
              <a:buFont typeface="Arial" panose="020B0604020202020204" pitchFamily="34" charset="0"/>
              <a:buNone/>
            </a:pPr>
            <a:r>
              <a:rPr lang="en-US" sz="1400">
                <a:solidFill>
                  <a:srgbClr val="211D71"/>
                </a:solidFill>
                <a:sym typeface="+mn-ea"/>
              </a:rPr>
              <a:t>Insert the Train information to the train_history_table.</a:t>
            </a:r>
            <a:endParaRPr lang="en-US" sz="1400">
              <a:solidFill>
                <a:srgbClr val="211D71"/>
              </a:solidFill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en-US" sz="1400">
                <a:solidFill>
                  <a:srgbClr val="211D71"/>
                </a:solidFill>
                <a:sym typeface="+mn-ea"/>
              </a:rPr>
              <a:t>Insert the data into data_table along with train_id, data_id and data_stage.</a:t>
            </a:r>
            <a:endParaRPr lang="en-US" sz="1400">
              <a:solidFill>
                <a:srgbClr val="211D71"/>
              </a:solidFill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en-US" sz="1400">
              <a:solidFill>
                <a:srgbClr val="211D71"/>
              </a:solidFill>
            </a:endParaRPr>
          </a:p>
        </p:txBody>
      </p:sp>
      <p:sp>
        <p:nvSpPr>
          <p:cNvPr id="24" name="Rectangles 23"/>
          <p:cNvSpPr/>
          <p:nvPr/>
        </p:nvSpPr>
        <p:spPr>
          <a:xfrm>
            <a:off x="6198235" y="5057775"/>
            <a:ext cx="2345690" cy="1069975"/>
          </a:xfrm>
          <a:prstGeom prst="rect">
            <a:avLst/>
          </a:prstGeom>
          <a:solidFill>
            <a:schemeClr val="bg1"/>
          </a:solidFill>
          <a:ln>
            <a:solidFill>
              <a:srgbClr val="211D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p>
            <a:pPr indent="0" algn="l">
              <a:buFont typeface="Arial" panose="020B0604020202020204" pitchFamily="34" charset="0"/>
              <a:buNone/>
            </a:pPr>
            <a:r>
              <a:rPr lang="en-US" sz="1400">
                <a:solidFill>
                  <a:srgbClr val="211D71"/>
                </a:solidFill>
                <a:sym typeface="+mn-ea"/>
              </a:rPr>
              <a:t>If Failed then remove the data from raw to failed folder and change the state for that train id to failed</a:t>
            </a:r>
            <a:endParaRPr lang="en-US" sz="1400">
              <a:solidFill>
                <a:srgbClr val="211D71"/>
              </a:solidFill>
              <a:sym typeface="+mn-ea"/>
            </a:endParaRPr>
          </a:p>
        </p:txBody>
      </p:sp>
      <p:sp>
        <p:nvSpPr>
          <p:cNvPr id="25" name="Rectangles 24"/>
          <p:cNvSpPr/>
          <p:nvPr/>
        </p:nvSpPr>
        <p:spPr>
          <a:xfrm>
            <a:off x="8815705" y="3366135"/>
            <a:ext cx="2960370" cy="1423670"/>
          </a:xfrm>
          <a:prstGeom prst="rect">
            <a:avLst/>
          </a:prstGeom>
          <a:solidFill>
            <a:schemeClr val="bg1"/>
          </a:solidFill>
          <a:ln>
            <a:solidFill>
              <a:srgbClr val="211D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p>
            <a:pPr indent="0" algn="l">
              <a:buFont typeface="Arial" panose="020B0604020202020204" pitchFamily="34" charset="0"/>
              <a:buNone/>
            </a:pPr>
            <a:r>
              <a:rPr lang="en-US" sz="1400">
                <a:solidFill>
                  <a:srgbClr val="211D71"/>
                </a:solidFill>
                <a:sym typeface="+mn-ea"/>
              </a:rPr>
              <a:t>If Successful then remove the data from raw to ingested folder and change the state for that train id to successfull and not the time</a:t>
            </a:r>
            <a:endParaRPr lang="en-US" sz="1400">
              <a:solidFill>
                <a:srgbClr val="211D71"/>
              </a:solidFill>
              <a:sym typeface="+mn-ea"/>
            </a:endParaRPr>
          </a:p>
        </p:txBody>
      </p:sp>
      <p:cxnSp>
        <p:nvCxnSpPr>
          <p:cNvPr id="27" name="Elbow Connector 26"/>
          <p:cNvCxnSpPr>
            <a:stCxn id="14" idx="2"/>
            <a:endCxn id="6" idx="2"/>
          </p:cNvCxnSpPr>
          <p:nvPr/>
        </p:nvCxnSpPr>
        <p:spPr>
          <a:xfrm rot="5400000" flipV="1">
            <a:off x="3140710" y="1652270"/>
            <a:ext cx="3175" cy="2891790"/>
          </a:xfrm>
          <a:prstGeom prst="bentConnector3">
            <a:avLst>
              <a:gd name="adj1" fmla="val 7550000"/>
            </a:avLst>
          </a:prstGeom>
          <a:ln>
            <a:solidFill>
              <a:srgbClr val="211D71"/>
            </a:solidFill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6" idx="0"/>
            <a:endCxn id="20" idx="0"/>
          </p:cNvCxnSpPr>
          <p:nvPr/>
        </p:nvCxnSpPr>
        <p:spPr>
          <a:xfrm rot="16200000">
            <a:off x="5978843" y="281623"/>
            <a:ext cx="3175" cy="2784475"/>
          </a:xfrm>
          <a:prstGeom prst="bentConnector3">
            <a:avLst>
              <a:gd name="adj1" fmla="val 7560000"/>
            </a:avLst>
          </a:prstGeom>
          <a:ln>
            <a:solidFill>
              <a:srgbClr val="211D71"/>
            </a:solidFill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30"/>
          <p:cNvCxnSpPr>
            <a:stCxn id="20" idx="2"/>
            <a:endCxn id="22" idx="1"/>
          </p:cNvCxnSpPr>
          <p:nvPr/>
        </p:nvCxnSpPr>
        <p:spPr>
          <a:xfrm rot="5400000">
            <a:off x="6294755" y="3001010"/>
            <a:ext cx="979805" cy="1172845"/>
          </a:xfrm>
          <a:prstGeom prst="bentConnector4">
            <a:avLst>
              <a:gd name="adj1" fmla="val 13675"/>
              <a:gd name="adj2" fmla="val 120303"/>
            </a:avLst>
          </a:prstGeom>
          <a:ln>
            <a:solidFill>
              <a:srgbClr val="211D71"/>
            </a:solidFill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stCxn id="22" idx="3"/>
            <a:endCxn id="25" idx="0"/>
          </p:cNvCxnSpPr>
          <p:nvPr/>
        </p:nvCxnSpPr>
        <p:spPr>
          <a:xfrm flipV="1">
            <a:off x="8543925" y="3366135"/>
            <a:ext cx="1751965" cy="711835"/>
          </a:xfrm>
          <a:prstGeom prst="bentConnector4">
            <a:avLst>
              <a:gd name="adj1" fmla="val 7756"/>
              <a:gd name="adj2" fmla="val 133452"/>
            </a:avLst>
          </a:prstGeom>
          <a:ln>
            <a:solidFill>
              <a:srgbClr val="211D71"/>
            </a:solidFill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22" idx="2"/>
            <a:endCxn id="24" idx="1"/>
          </p:cNvCxnSpPr>
          <p:nvPr/>
        </p:nvCxnSpPr>
        <p:spPr>
          <a:xfrm rot="5400000">
            <a:off x="6383020" y="4604385"/>
            <a:ext cx="803275" cy="1172845"/>
          </a:xfrm>
          <a:prstGeom prst="bentConnector4">
            <a:avLst>
              <a:gd name="adj1" fmla="val 16680"/>
              <a:gd name="adj2" fmla="val 120303"/>
            </a:avLst>
          </a:prstGeom>
          <a:ln>
            <a:solidFill>
              <a:srgbClr val="211D71"/>
            </a:solidFill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4" name="Text Box 33"/>
          <p:cNvSpPr txBox="1"/>
          <p:nvPr/>
        </p:nvSpPr>
        <p:spPr>
          <a:xfrm>
            <a:off x="8945880" y="2646680"/>
            <a:ext cx="1133475" cy="36830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p>
            <a:r>
              <a:rPr lang="en-US">
                <a:solidFill>
                  <a:srgbClr val="211D71"/>
                </a:solidFill>
              </a:rPr>
              <a:t>Successful</a:t>
            </a:r>
            <a:endParaRPr lang="en-US">
              <a:solidFill>
                <a:srgbClr val="211D71"/>
              </a:solidFill>
            </a:endParaRPr>
          </a:p>
        </p:txBody>
      </p:sp>
      <p:sp>
        <p:nvSpPr>
          <p:cNvPr id="35" name="Text Box 34"/>
          <p:cNvSpPr txBox="1"/>
          <p:nvPr/>
        </p:nvSpPr>
        <p:spPr>
          <a:xfrm>
            <a:off x="4943475" y="5224145"/>
            <a:ext cx="729615" cy="36830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p>
            <a:r>
              <a:rPr lang="en-US">
                <a:solidFill>
                  <a:srgbClr val="211D71"/>
                </a:solidFill>
              </a:rPr>
              <a:t>Failed</a:t>
            </a:r>
            <a:endParaRPr lang="en-US">
              <a:solidFill>
                <a:srgbClr val="211D71"/>
              </a:solidFill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415290" y="1672590"/>
            <a:ext cx="2559050" cy="1424305"/>
            <a:chOff x="654" y="2077"/>
            <a:chExt cx="2875" cy="4417"/>
          </a:xfrm>
        </p:grpSpPr>
        <p:sp>
          <p:nvSpPr>
            <p:cNvPr id="37" name="Rectangles 36"/>
            <p:cNvSpPr/>
            <p:nvPr/>
          </p:nvSpPr>
          <p:spPr>
            <a:xfrm>
              <a:off x="654" y="3304"/>
              <a:ext cx="2875" cy="319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211D7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l"/>
              <a:r>
                <a:rPr lang="en-US" sz="1400">
                  <a:solidFill>
                    <a:srgbClr val="211D71"/>
                  </a:solidFill>
                </a:rPr>
                <a:t>Flat Files(.csv)</a:t>
              </a:r>
              <a:endParaRPr lang="en-US" sz="1400">
                <a:solidFill>
                  <a:srgbClr val="211D71"/>
                </a:solidFill>
              </a:endParaRPr>
            </a:p>
            <a:p>
              <a:pPr marL="285750" indent="-285750" algn="l">
                <a:buFont typeface="Arial" panose="020B0604020202020204" pitchFamily="34" charset="0"/>
                <a:buChar char="•"/>
              </a:pPr>
              <a:r>
                <a:rPr lang="en-US" sz="1400">
                  <a:solidFill>
                    <a:srgbClr val="211D71"/>
                  </a:solidFill>
                </a:rPr>
                <a:t>ts_id (time series unique id)</a:t>
              </a:r>
              <a:endParaRPr lang="en-US" sz="1400">
                <a:solidFill>
                  <a:srgbClr val="211D71"/>
                </a:solidFill>
              </a:endParaRPr>
            </a:p>
            <a:p>
              <a:pPr marL="285750" indent="-285750" algn="l">
                <a:buFont typeface="Arial" panose="020B0604020202020204" pitchFamily="34" charset="0"/>
                <a:buChar char="•"/>
              </a:pPr>
              <a:r>
                <a:rPr lang="en-US" sz="1400">
                  <a:solidFill>
                    <a:srgbClr val="211D71"/>
                  </a:solidFill>
                </a:rPr>
                <a:t>period (time stamp)</a:t>
              </a:r>
              <a:endParaRPr lang="en-US" sz="1400">
                <a:solidFill>
                  <a:srgbClr val="211D71"/>
                </a:solidFill>
              </a:endParaRPr>
            </a:p>
            <a:p>
              <a:pPr marL="285750" indent="-285750" algn="l">
                <a:buFont typeface="Arial" panose="020B0604020202020204" pitchFamily="34" charset="0"/>
                <a:buChar char="•"/>
              </a:pPr>
              <a:r>
                <a:rPr lang="en-US" sz="1400">
                  <a:solidFill>
                    <a:srgbClr val="211D71"/>
                  </a:solidFill>
                </a:rPr>
                <a:t>value (time series data)</a:t>
              </a:r>
              <a:endParaRPr lang="en-US" sz="1400">
                <a:solidFill>
                  <a:srgbClr val="211D71"/>
                </a:solidFill>
              </a:endParaRPr>
            </a:p>
          </p:txBody>
        </p:sp>
        <p:sp>
          <p:nvSpPr>
            <p:cNvPr id="38" name="Rectangles 37"/>
            <p:cNvSpPr/>
            <p:nvPr/>
          </p:nvSpPr>
          <p:spPr>
            <a:xfrm>
              <a:off x="654" y="2077"/>
              <a:ext cx="2875" cy="122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211D7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>
                  <a:solidFill>
                    <a:srgbClr val="211D71"/>
                  </a:solidFill>
                </a:rPr>
                <a:t>Data Source</a:t>
              </a:r>
              <a:endParaRPr lang="en-US">
                <a:solidFill>
                  <a:srgbClr val="211D71"/>
                </a:solidFill>
              </a:endParaRPr>
            </a:p>
          </p:txBody>
        </p:sp>
      </p:grpSp>
      <p:sp>
        <p:nvSpPr>
          <p:cNvPr id="39" name="Rectangles 38"/>
          <p:cNvSpPr/>
          <p:nvPr/>
        </p:nvSpPr>
        <p:spPr>
          <a:xfrm>
            <a:off x="3201035" y="1672590"/>
            <a:ext cx="2770505" cy="1424305"/>
          </a:xfrm>
          <a:prstGeom prst="rect">
            <a:avLst/>
          </a:prstGeom>
          <a:solidFill>
            <a:schemeClr val="bg1"/>
          </a:solidFill>
          <a:ln w="19050">
            <a:solidFill>
              <a:srgbClr val="211D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p>
            <a:pPr algn="l"/>
            <a:r>
              <a:rPr lang="en-US" sz="1400">
                <a:solidFill>
                  <a:srgbClr val="211D71"/>
                </a:solidFill>
              </a:rPr>
              <a:t>Generate</a:t>
            </a:r>
            <a:r>
              <a:rPr lang="en-US" sz="1400" b="1">
                <a:solidFill>
                  <a:srgbClr val="211D71"/>
                </a:solidFill>
              </a:rPr>
              <a:t> Data ID </a:t>
            </a:r>
            <a:r>
              <a:rPr lang="en-US" sz="1400">
                <a:solidFill>
                  <a:srgbClr val="211D71"/>
                </a:solidFill>
              </a:rPr>
              <a:t>and </a:t>
            </a:r>
            <a:r>
              <a:rPr lang="en-US" sz="1400" b="1">
                <a:solidFill>
                  <a:srgbClr val="211D71"/>
                </a:solidFill>
              </a:rPr>
              <a:t>Train ID</a:t>
            </a:r>
            <a:r>
              <a:rPr lang="en-US" sz="1400">
                <a:solidFill>
                  <a:srgbClr val="211D71"/>
                </a:solidFill>
              </a:rPr>
              <a:t>. </a:t>
            </a:r>
            <a:endParaRPr lang="en-US" sz="1400">
              <a:solidFill>
                <a:srgbClr val="211D71"/>
              </a:solidFill>
            </a:endParaRPr>
          </a:p>
          <a:p>
            <a:pPr algn="l"/>
            <a:r>
              <a:rPr lang="en-US" sz="1400" b="1">
                <a:solidFill>
                  <a:srgbClr val="211D71"/>
                </a:solidFill>
              </a:rPr>
              <a:t>Data ID</a:t>
            </a:r>
            <a:r>
              <a:rPr lang="en-US" sz="1400">
                <a:solidFill>
                  <a:srgbClr val="211D71"/>
                </a:solidFill>
              </a:rPr>
              <a:t> it is used for the purpose of storing the time series data in different stages and user reference. </a:t>
            </a:r>
            <a:r>
              <a:rPr lang="en-US" sz="1400" b="1">
                <a:solidFill>
                  <a:srgbClr val="211D71"/>
                </a:solidFill>
              </a:rPr>
              <a:t>Train ID</a:t>
            </a:r>
            <a:r>
              <a:rPr lang="en-US" sz="1400">
                <a:solidFill>
                  <a:srgbClr val="211D71"/>
                </a:solidFill>
              </a:rPr>
              <a:t> is used for the holding the information of run</a:t>
            </a:r>
            <a:endParaRPr lang="en-US" sz="1400">
              <a:solidFill>
                <a:srgbClr val="211D71"/>
              </a:solidFill>
            </a:endParaRPr>
          </a:p>
        </p:txBody>
      </p:sp>
      <p:sp>
        <p:nvSpPr>
          <p:cNvPr id="40" name="Rectangles 39"/>
          <p:cNvSpPr/>
          <p:nvPr/>
        </p:nvSpPr>
        <p:spPr>
          <a:xfrm>
            <a:off x="6198235" y="1672590"/>
            <a:ext cx="2345690" cy="1424305"/>
          </a:xfrm>
          <a:prstGeom prst="rect">
            <a:avLst/>
          </a:prstGeom>
          <a:solidFill>
            <a:schemeClr val="bg1"/>
          </a:solidFill>
          <a:ln w="19050">
            <a:solidFill>
              <a:srgbClr val="211D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p>
            <a:pPr indent="0" algn="l">
              <a:buFont typeface="Arial" panose="020B0604020202020204" pitchFamily="34" charset="0"/>
              <a:buNone/>
            </a:pPr>
            <a:r>
              <a:rPr lang="en-US" sz="1400">
                <a:solidFill>
                  <a:srgbClr val="211D71"/>
                </a:solidFill>
                <a:sym typeface="+mn-ea"/>
              </a:rPr>
              <a:t>Save the results to raw folder. And </a:t>
            </a:r>
            <a:r>
              <a:rPr lang="en-US" sz="1400">
                <a:solidFill>
                  <a:srgbClr val="211D71"/>
                </a:solidFill>
                <a:sym typeface="+mn-ea"/>
              </a:rPr>
              <a:t>Insert the </a:t>
            </a:r>
            <a:r>
              <a:rPr lang="en-US" sz="1400" b="1">
                <a:solidFill>
                  <a:srgbClr val="211D71"/>
                </a:solidFill>
                <a:sym typeface="+mn-ea"/>
              </a:rPr>
              <a:t>Data ID</a:t>
            </a:r>
            <a:r>
              <a:rPr lang="en-US" sz="1400">
                <a:solidFill>
                  <a:srgbClr val="211D71"/>
                </a:solidFill>
                <a:sym typeface="+mn-ea"/>
              </a:rPr>
              <a:t> and </a:t>
            </a:r>
            <a:r>
              <a:rPr lang="en-US" sz="1400" b="1">
                <a:solidFill>
                  <a:srgbClr val="211D71"/>
                </a:solidFill>
                <a:sym typeface="+mn-ea"/>
              </a:rPr>
              <a:t>Train ID </a:t>
            </a:r>
            <a:r>
              <a:rPr lang="en-US" sz="1400">
                <a:solidFill>
                  <a:srgbClr val="211D71"/>
                </a:solidFill>
                <a:sym typeface="+mn-ea"/>
              </a:rPr>
              <a:t>to the  data_history_table.</a:t>
            </a:r>
            <a:endParaRPr lang="en-US" sz="1400">
              <a:solidFill>
                <a:srgbClr val="211D71"/>
              </a:solidFill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en-US" sz="1400">
              <a:solidFill>
                <a:srgbClr val="211D71"/>
              </a:solidFill>
            </a:endParaRPr>
          </a:p>
        </p:txBody>
      </p:sp>
      <p:sp>
        <p:nvSpPr>
          <p:cNvPr id="41" name="Rectangles 40"/>
          <p:cNvSpPr/>
          <p:nvPr/>
        </p:nvSpPr>
        <p:spPr>
          <a:xfrm>
            <a:off x="6198235" y="3364865"/>
            <a:ext cx="2345690" cy="1423670"/>
          </a:xfrm>
          <a:prstGeom prst="rect">
            <a:avLst/>
          </a:prstGeom>
          <a:solidFill>
            <a:schemeClr val="bg1"/>
          </a:solidFill>
          <a:ln w="19050">
            <a:solidFill>
              <a:srgbClr val="211D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p>
            <a:pPr indent="0" algn="l">
              <a:buFont typeface="Arial" panose="020B0604020202020204" pitchFamily="34" charset="0"/>
              <a:buNone/>
            </a:pPr>
            <a:r>
              <a:rPr lang="en-US" sz="1400">
                <a:solidFill>
                  <a:srgbClr val="211D71"/>
                </a:solidFill>
                <a:sym typeface="+mn-ea"/>
              </a:rPr>
              <a:t>Insert the Train information to the train_history_table.</a:t>
            </a:r>
            <a:endParaRPr lang="en-US" sz="1400">
              <a:solidFill>
                <a:srgbClr val="211D71"/>
              </a:solidFill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en-US" sz="1400">
                <a:solidFill>
                  <a:srgbClr val="211D71"/>
                </a:solidFill>
                <a:sym typeface="+mn-ea"/>
              </a:rPr>
              <a:t>Insert the data into data_table along with train_id, data_id and data_stage.</a:t>
            </a:r>
            <a:endParaRPr lang="en-US" sz="1400">
              <a:solidFill>
                <a:srgbClr val="211D71"/>
              </a:solidFill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en-US" sz="1400">
              <a:solidFill>
                <a:srgbClr val="211D71"/>
              </a:solidFill>
            </a:endParaRPr>
          </a:p>
        </p:txBody>
      </p:sp>
      <p:sp>
        <p:nvSpPr>
          <p:cNvPr id="42" name="Rectangles 41"/>
          <p:cNvSpPr/>
          <p:nvPr/>
        </p:nvSpPr>
        <p:spPr>
          <a:xfrm>
            <a:off x="6198235" y="5056505"/>
            <a:ext cx="2345690" cy="1069975"/>
          </a:xfrm>
          <a:prstGeom prst="rect">
            <a:avLst/>
          </a:prstGeom>
          <a:solidFill>
            <a:schemeClr val="bg1"/>
          </a:solidFill>
          <a:ln w="19050">
            <a:solidFill>
              <a:srgbClr val="211D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p>
            <a:pPr indent="0" algn="l">
              <a:buFont typeface="Arial" panose="020B0604020202020204" pitchFamily="34" charset="0"/>
              <a:buNone/>
            </a:pPr>
            <a:r>
              <a:rPr lang="en-US" sz="1400">
                <a:solidFill>
                  <a:srgbClr val="211D71"/>
                </a:solidFill>
                <a:sym typeface="+mn-ea"/>
              </a:rPr>
              <a:t>If Failed then remove the data from raw to failed folder and change the state for that train id to failed</a:t>
            </a:r>
            <a:endParaRPr lang="en-US" sz="1400">
              <a:solidFill>
                <a:srgbClr val="211D71"/>
              </a:solidFill>
              <a:sym typeface="+mn-ea"/>
            </a:endParaRPr>
          </a:p>
        </p:txBody>
      </p:sp>
      <p:sp>
        <p:nvSpPr>
          <p:cNvPr id="43" name="Rectangles 42"/>
          <p:cNvSpPr/>
          <p:nvPr/>
        </p:nvSpPr>
        <p:spPr>
          <a:xfrm>
            <a:off x="8815705" y="3364865"/>
            <a:ext cx="2960370" cy="1423670"/>
          </a:xfrm>
          <a:prstGeom prst="rect">
            <a:avLst/>
          </a:prstGeom>
          <a:solidFill>
            <a:schemeClr val="bg1"/>
          </a:solidFill>
          <a:ln w="19050">
            <a:solidFill>
              <a:srgbClr val="211D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p>
            <a:pPr indent="0" algn="l">
              <a:buFont typeface="Arial" panose="020B0604020202020204" pitchFamily="34" charset="0"/>
              <a:buNone/>
            </a:pPr>
            <a:r>
              <a:rPr lang="en-US" sz="1400">
                <a:solidFill>
                  <a:srgbClr val="211D71"/>
                </a:solidFill>
                <a:sym typeface="+mn-ea"/>
              </a:rPr>
              <a:t>If Successful then remove the data from raw to ingested folder and change the state for that data_id to successfull and not the time</a:t>
            </a:r>
            <a:endParaRPr lang="en-US" sz="1400">
              <a:solidFill>
                <a:srgbClr val="211D71"/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" name="Text Box 8"/>
          <p:cNvSpPr txBox="1"/>
          <p:nvPr/>
        </p:nvSpPr>
        <p:spPr>
          <a:xfrm>
            <a:off x="415290" y="415290"/>
            <a:ext cx="11360785" cy="706755"/>
          </a:xfrm>
          <a:prstGeom prst="rect">
            <a:avLst/>
          </a:prstGeom>
          <a:solidFill>
            <a:srgbClr val="211D71"/>
          </a:solidFill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en-US" sz="4000">
                <a:solidFill>
                  <a:schemeClr val="bg1"/>
                </a:solidFill>
                <a:sym typeface="+mn-ea"/>
              </a:rPr>
              <a:t>Data Processing </a:t>
            </a:r>
            <a:r>
              <a:rPr lang="en-US" sz="4000">
                <a:solidFill>
                  <a:schemeClr val="bg1"/>
                </a:solidFill>
                <a:sym typeface="+mn-ea"/>
              </a:rPr>
              <a:t>Work-Flow</a:t>
            </a:r>
            <a:endParaRPr lang="en-US" sz="4000"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37" name="Rectangles 36"/>
          <p:cNvSpPr/>
          <p:nvPr/>
        </p:nvSpPr>
        <p:spPr>
          <a:xfrm>
            <a:off x="415290" y="1221740"/>
            <a:ext cx="5251450" cy="1332230"/>
          </a:xfrm>
          <a:prstGeom prst="rect">
            <a:avLst/>
          </a:prstGeom>
          <a:solidFill>
            <a:schemeClr val="bg1"/>
          </a:solidFill>
          <a:ln w="19050">
            <a:solidFill>
              <a:srgbClr val="211D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p>
            <a:pPr algn="l"/>
            <a:r>
              <a:rPr lang="en-US" sz="1400">
                <a:solidFill>
                  <a:srgbClr val="211D71"/>
                </a:solidFill>
              </a:rPr>
              <a:t>Choose create or existing : -</a:t>
            </a:r>
            <a:endParaRPr lang="en-US" sz="1400">
              <a:solidFill>
                <a:srgbClr val="211D71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b="1">
                <a:solidFill>
                  <a:srgbClr val="211D71"/>
                </a:solidFill>
              </a:rPr>
              <a:t>Create</a:t>
            </a:r>
            <a:r>
              <a:rPr lang="en-US" sz="1400">
                <a:solidFill>
                  <a:srgbClr val="211D71"/>
                </a:solidFill>
              </a:rPr>
              <a:t> means the Train IDs that are in ingestion stage</a:t>
            </a:r>
            <a:endParaRPr lang="en-US" sz="1400">
              <a:solidFill>
                <a:srgbClr val="211D71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b="1">
                <a:solidFill>
                  <a:srgbClr val="211D71"/>
                </a:solidFill>
              </a:rPr>
              <a:t>Exisiting</a:t>
            </a:r>
            <a:r>
              <a:rPr lang="en-US" sz="1400">
                <a:solidFill>
                  <a:srgbClr val="211D71"/>
                </a:solidFill>
              </a:rPr>
              <a:t> means the Train IDs that are completed runs upto forecasting or data processing</a:t>
            </a:r>
            <a:endParaRPr lang="en-US" sz="1400">
              <a:solidFill>
                <a:srgbClr val="211D71"/>
              </a:solidFill>
            </a:endParaRPr>
          </a:p>
        </p:txBody>
      </p:sp>
      <p:sp>
        <p:nvSpPr>
          <p:cNvPr id="2" name="Rectangles 1"/>
          <p:cNvSpPr/>
          <p:nvPr/>
        </p:nvSpPr>
        <p:spPr>
          <a:xfrm>
            <a:off x="415290" y="2855595"/>
            <a:ext cx="5251450" cy="1423670"/>
          </a:xfrm>
          <a:prstGeom prst="rect">
            <a:avLst/>
          </a:prstGeom>
          <a:solidFill>
            <a:schemeClr val="bg1"/>
          </a:solidFill>
          <a:ln w="19050">
            <a:solidFill>
              <a:srgbClr val="211D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p>
            <a:pPr algn="l"/>
            <a:r>
              <a:rPr lang="en-US" sz="1400">
                <a:solidFill>
                  <a:srgbClr val="211D71"/>
                </a:solidFill>
              </a:rPr>
              <a:t>Load Default Data Processing parameters : </a:t>
            </a:r>
            <a:endParaRPr lang="en-US" sz="1400">
              <a:solidFill>
                <a:srgbClr val="211D71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b="1">
                <a:solidFill>
                  <a:srgbClr val="211D71"/>
                </a:solidFill>
              </a:rPr>
              <a:t>impute_choice</a:t>
            </a:r>
            <a:r>
              <a:rPr lang="en-US" sz="1400">
                <a:solidFill>
                  <a:srgbClr val="211D71"/>
                </a:solidFill>
              </a:rPr>
              <a:t>: linear, mean, median or nearest</a:t>
            </a:r>
            <a:endParaRPr lang="en-US" sz="1400">
              <a:solidFill>
                <a:srgbClr val="211D71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b="1">
                <a:solidFill>
                  <a:srgbClr val="211D71"/>
                </a:solidFill>
              </a:rPr>
              <a:t>impute_if_zero</a:t>
            </a:r>
            <a:r>
              <a:rPr lang="en-US" sz="1400">
                <a:solidFill>
                  <a:srgbClr val="211D71"/>
                </a:solidFill>
              </a:rPr>
              <a:t>: True or False</a:t>
            </a:r>
            <a:endParaRPr lang="en-US" sz="1400">
              <a:solidFill>
                <a:srgbClr val="211D71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b="1">
                <a:solidFill>
                  <a:srgbClr val="211D71"/>
                </a:solidFill>
              </a:rPr>
              <a:t>outlier_choice</a:t>
            </a:r>
            <a:r>
              <a:rPr lang="en-US" sz="1400">
                <a:solidFill>
                  <a:srgbClr val="211D71"/>
                </a:solidFill>
              </a:rPr>
              <a:t>: if,lof,zscore</a:t>
            </a:r>
            <a:endParaRPr lang="en-US" sz="1400">
              <a:solidFill>
                <a:srgbClr val="211D71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b="1">
                <a:solidFill>
                  <a:srgbClr val="211D71"/>
                </a:solidFill>
              </a:rPr>
              <a:t>outlier_cnt</a:t>
            </a:r>
            <a:r>
              <a:rPr lang="en-US" sz="1400">
                <a:solidFill>
                  <a:srgbClr val="211D71"/>
                </a:solidFill>
              </a:rPr>
              <a:t>: auto or any float value</a:t>
            </a:r>
            <a:endParaRPr lang="en-US" sz="1400">
              <a:solidFill>
                <a:srgbClr val="211D71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b="1">
                <a:solidFill>
                  <a:srgbClr val="211D71"/>
                </a:solidFill>
              </a:rPr>
              <a:t>zscore_cutoff</a:t>
            </a:r>
            <a:r>
              <a:rPr lang="en-US" sz="1400">
                <a:solidFill>
                  <a:srgbClr val="211D71"/>
                </a:solidFill>
              </a:rPr>
              <a:t>: 3 </a:t>
            </a:r>
            <a:endParaRPr lang="en-US" sz="1400">
              <a:solidFill>
                <a:srgbClr val="211D71"/>
              </a:solidFill>
            </a:endParaRPr>
          </a:p>
        </p:txBody>
      </p:sp>
      <p:sp>
        <p:nvSpPr>
          <p:cNvPr id="3" name="Rectangles 2"/>
          <p:cNvSpPr/>
          <p:nvPr/>
        </p:nvSpPr>
        <p:spPr>
          <a:xfrm>
            <a:off x="415290" y="4580890"/>
            <a:ext cx="5251450" cy="1423670"/>
          </a:xfrm>
          <a:prstGeom prst="rect">
            <a:avLst/>
          </a:prstGeom>
          <a:solidFill>
            <a:schemeClr val="bg1"/>
          </a:solidFill>
          <a:ln w="19050">
            <a:solidFill>
              <a:srgbClr val="211D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p>
            <a:pPr algn="l"/>
            <a:r>
              <a:rPr lang="en-US" sz="1400">
                <a:solidFill>
                  <a:srgbClr val="211D71"/>
                </a:solidFill>
              </a:rPr>
              <a:t>Triggering Data Processing API:</a:t>
            </a:r>
            <a:endParaRPr lang="en-US" sz="1400">
              <a:solidFill>
                <a:srgbClr val="211D71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b="1">
                <a:solidFill>
                  <a:srgbClr val="211D71"/>
                </a:solidFill>
              </a:rPr>
              <a:t>train_type</a:t>
            </a:r>
            <a:r>
              <a:rPr lang="en-US" sz="1400">
                <a:solidFill>
                  <a:srgbClr val="211D71"/>
                </a:solidFill>
              </a:rPr>
              <a:t>: create or existing</a:t>
            </a:r>
            <a:endParaRPr lang="en-US" sz="1400">
              <a:solidFill>
                <a:srgbClr val="211D71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b="1">
                <a:solidFill>
                  <a:srgbClr val="211D71"/>
                </a:solidFill>
              </a:rPr>
              <a:t>train_id</a:t>
            </a:r>
            <a:r>
              <a:rPr lang="en-US" sz="1400">
                <a:solidFill>
                  <a:srgbClr val="211D71"/>
                </a:solidFill>
              </a:rPr>
              <a:t>: any listed train ids under train_type</a:t>
            </a:r>
            <a:endParaRPr lang="en-US" sz="1400">
              <a:solidFill>
                <a:srgbClr val="211D71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b="1">
                <a:solidFill>
                  <a:srgbClr val="211D71"/>
                </a:solidFill>
              </a:rPr>
              <a:t>user_id</a:t>
            </a:r>
            <a:endParaRPr lang="en-US" sz="1400">
              <a:solidFill>
                <a:srgbClr val="211D71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b="1">
                <a:solidFill>
                  <a:srgbClr val="211D71"/>
                </a:solidFill>
              </a:rPr>
              <a:t>parameter</a:t>
            </a:r>
            <a:r>
              <a:rPr lang="en-US" sz="1400">
                <a:solidFill>
                  <a:srgbClr val="211D71"/>
                </a:solidFill>
              </a:rPr>
              <a:t>: above listed parameters modified or same.</a:t>
            </a:r>
            <a:endParaRPr lang="en-US" sz="1400">
              <a:solidFill>
                <a:srgbClr val="211D71"/>
              </a:solidFill>
            </a:endParaRPr>
          </a:p>
        </p:txBody>
      </p:sp>
      <p:sp>
        <p:nvSpPr>
          <p:cNvPr id="4" name="Rectangles 3"/>
          <p:cNvSpPr/>
          <p:nvPr/>
        </p:nvSpPr>
        <p:spPr>
          <a:xfrm>
            <a:off x="415290" y="6306185"/>
            <a:ext cx="5252085" cy="321945"/>
          </a:xfrm>
          <a:prstGeom prst="rect">
            <a:avLst/>
          </a:prstGeom>
          <a:solidFill>
            <a:schemeClr val="bg1"/>
          </a:solidFill>
          <a:ln w="19050">
            <a:solidFill>
              <a:srgbClr val="211D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p>
            <a:pPr algn="l"/>
            <a:r>
              <a:rPr lang="en-US" sz="1400">
                <a:solidFill>
                  <a:srgbClr val="211D71"/>
                </a:solidFill>
              </a:rPr>
              <a:t>Start Data Processing</a:t>
            </a:r>
            <a:endParaRPr lang="en-US" sz="1400">
              <a:solidFill>
                <a:srgbClr val="211D71"/>
              </a:solidFill>
            </a:endParaRPr>
          </a:p>
        </p:txBody>
      </p:sp>
      <p:sp>
        <p:nvSpPr>
          <p:cNvPr id="5" name="Rectangles 4"/>
          <p:cNvSpPr/>
          <p:nvPr/>
        </p:nvSpPr>
        <p:spPr>
          <a:xfrm>
            <a:off x="6929755" y="1221740"/>
            <a:ext cx="4846320" cy="376555"/>
          </a:xfrm>
          <a:prstGeom prst="rect">
            <a:avLst/>
          </a:prstGeom>
          <a:solidFill>
            <a:schemeClr val="bg1"/>
          </a:solidFill>
          <a:ln w="19050">
            <a:solidFill>
              <a:srgbClr val="211D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p>
            <a:pPr algn="l"/>
            <a:r>
              <a:rPr lang="en-US" sz="1400">
                <a:solidFill>
                  <a:srgbClr val="211D71"/>
                </a:solidFill>
              </a:rPr>
              <a:t>Insert parameters into run_parameter_table</a:t>
            </a:r>
            <a:endParaRPr lang="en-US" sz="1400">
              <a:solidFill>
                <a:srgbClr val="211D71"/>
              </a:solidFill>
            </a:endParaRPr>
          </a:p>
        </p:txBody>
      </p:sp>
      <p:cxnSp>
        <p:nvCxnSpPr>
          <p:cNvPr id="27" name="Elbow Connector 26"/>
          <p:cNvCxnSpPr>
            <a:stCxn id="37" idx="1"/>
            <a:endCxn id="2" idx="0"/>
          </p:cNvCxnSpPr>
          <p:nvPr/>
        </p:nvCxnSpPr>
        <p:spPr>
          <a:xfrm rot="10800000" flipH="1" flipV="1">
            <a:off x="415290" y="1887855"/>
            <a:ext cx="2625725" cy="967740"/>
          </a:xfrm>
          <a:prstGeom prst="bentConnector4">
            <a:avLst>
              <a:gd name="adj1" fmla="val -9069"/>
              <a:gd name="adj2" fmla="val 84449"/>
            </a:avLst>
          </a:prstGeom>
          <a:ln>
            <a:solidFill>
              <a:srgbClr val="211D71"/>
            </a:solidFill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Elbow Connector 5"/>
          <p:cNvCxnSpPr>
            <a:stCxn id="2" idx="1"/>
            <a:endCxn id="3" idx="0"/>
          </p:cNvCxnSpPr>
          <p:nvPr/>
        </p:nvCxnSpPr>
        <p:spPr>
          <a:xfrm rot="10800000" flipH="1" flipV="1">
            <a:off x="415290" y="3567430"/>
            <a:ext cx="2625725" cy="1013460"/>
          </a:xfrm>
          <a:prstGeom prst="bentConnector4">
            <a:avLst>
              <a:gd name="adj1" fmla="val -9069"/>
              <a:gd name="adj2" fmla="val 85150"/>
            </a:avLst>
          </a:prstGeom>
          <a:ln>
            <a:solidFill>
              <a:srgbClr val="211D71"/>
            </a:solidFill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Elbow Connector 6"/>
          <p:cNvCxnSpPr>
            <a:stCxn id="3" idx="1"/>
            <a:endCxn id="4" idx="0"/>
          </p:cNvCxnSpPr>
          <p:nvPr/>
        </p:nvCxnSpPr>
        <p:spPr>
          <a:xfrm rot="10800000" flipH="1" flipV="1">
            <a:off x="415290" y="5292725"/>
            <a:ext cx="2626360" cy="1013460"/>
          </a:xfrm>
          <a:prstGeom prst="bentConnector4">
            <a:avLst>
              <a:gd name="adj1" fmla="val -9067"/>
              <a:gd name="adj2" fmla="val 85150"/>
            </a:avLst>
          </a:prstGeom>
          <a:ln>
            <a:solidFill>
              <a:srgbClr val="211D71"/>
            </a:solidFill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Elbow Connector 7"/>
          <p:cNvCxnSpPr>
            <a:stCxn id="4" idx="3"/>
            <a:endCxn id="5" idx="1"/>
          </p:cNvCxnSpPr>
          <p:nvPr/>
        </p:nvCxnSpPr>
        <p:spPr>
          <a:xfrm flipV="1">
            <a:off x="5667375" y="1410335"/>
            <a:ext cx="1262380" cy="5057140"/>
          </a:xfrm>
          <a:prstGeom prst="bentConnector3">
            <a:avLst>
              <a:gd name="adj1" fmla="val 50000"/>
            </a:avLst>
          </a:prstGeom>
          <a:ln>
            <a:solidFill>
              <a:srgbClr val="211D71"/>
            </a:solidFill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Rectangles 9"/>
          <p:cNvSpPr/>
          <p:nvPr/>
        </p:nvSpPr>
        <p:spPr>
          <a:xfrm>
            <a:off x="6929755" y="2142490"/>
            <a:ext cx="4846320" cy="725805"/>
          </a:xfrm>
          <a:prstGeom prst="rect">
            <a:avLst/>
          </a:prstGeom>
          <a:solidFill>
            <a:schemeClr val="bg1"/>
          </a:solidFill>
          <a:ln w="19050">
            <a:solidFill>
              <a:srgbClr val="211D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p>
            <a:pPr algn="l"/>
            <a:r>
              <a:rPr lang="en-US" sz="1400">
                <a:solidFill>
                  <a:srgbClr val="211D71"/>
                </a:solidFill>
              </a:rPr>
              <a:t>Update the Train ID with new Data ID or use copy existing Train ID and create new Traind with copy of same Data ID</a:t>
            </a:r>
            <a:endParaRPr lang="en-US" sz="1400">
              <a:solidFill>
                <a:srgbClr val="211D71"/>
              </a:solidFill>
            </a:endParaRPr>
          </a:p>
        </p:txBody>
      </p:sp>
      <p:cxnSp>
        <p:nvCxnSpPr>
          <p:cNvPr id="11" name="Elbow Connector 10"/>
          <p:cNvCxnSpPr>
            <a:stCxn id="5" idx="3"/>
            <a:endCxn id="10" idx="0"/>
          </p:cNvCxnSpPr>
          <p:nvPr/>
        </p:nvCxnSpPr>
        <p:spPr>
          <a:xfrm flipH="1">
            <a:off x="9352915" y="1410335"/>
            <a:ext cx="2423160" cy="732155"/>
          </a:xfrm>
          <a:prstGeom prst="bentConnector4">
            <a:avLst>
              <a:gd name="adj1" fmla="val -9827"/>
              <a:gd name="adj2" fmla="val 62879"/>
            </a:avLst>
          </a:prstGeom>
          <a:ln>
            <a:solidFill>
              <a:srgbClr val="211D71"/>
            </a:solidFill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Rectangles 11"/>
          <p:cNvSpPr/>
          <p:nvPr/>
        </p:nvSpPr>
        <p:spPr>
          <a:xfrm>
            <a:off x="6929755" y="3425825"/>
            <a:ext cx="4846320" cy="597535"/>
          </a:xfrm>
          <a:prstGeom prst="rect">
            <a:avLst/>
          </a:prstGeom>
          <a:solidFill>
            <a:schemeClr val="bg1"/>
          </a:solidFill>
          <a:ln w="19050">
            <a:solidFill>
              <a:srgbClr val="211D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p>
            <a:pPr algn="l"/>
            <a:r>
              <a:rPr lang="en-US" sz="1400">
                <a:solidFill>
                  <a:srgbClr val="211D71"/>
                </a:solidFill>
              </a:rPr>
              <a:t>Load the Data from the table with the existing Data ID which is used at the time of ingestion</a:t>
            </a:r>
            <a:endParaRPr lang="en-US" sz="1400">
              <a:solidFill>
                <a:srgbClr val="211D71"/>
              </a:solidFill>
            </a:endParaRPr>
          </a:p>
        </p:txBody>
      </p:sp>
      <p:cxnSp>
        <p:nvCxnSpPr>
          <p:cNvPr id="13" name="Elbow Connector 12"/>
          <p:cNvCxnSpPr>
            <a:stCxn id="10" idx="3"/>
            <a:endCxn id="12" idx="0"/>
          </p:cNvCxnSpPr>
          <p:nvPr/>
        </p:nvCxnSpPr>
        <p:spPr>
          <a:xfrm flipH="1">
            <a:off x="9352915" y="2505710"/>
            <a:ext cx="2423160" cy="920115"/>
          </a:xfrm>
          <a:prstGeom prst="bentConnector4">
            <a:avLst>
              <a:gd name="adj1" fmla="val -9827"/>
              <a:gd name="adj2" fmla="val 69703"/>
            </a:avLst>
          </a:prstGeom>
          <a:ln>
            <a:solidFill>
              <a:srgbClr val="211D71"/>
            </a:solidFill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4" name="Rectangles 13"/>
          <p:cNvSpPr/>
          <p:nvPr/>
        </p:nvSpPr>
        <p:spPr>
          <a:xfrm>
            <a:off x="6929755" y="4580890"/>
            <a:ext cx="4846320" cy="1442085"/>
          </a:xfrm>
          <a:prstGeom prst="rect">
            <a:avLst/>
          </a:prstGeom>
          <a:solidFill>
            <a:schemeClr val="bg1"/>
          </a:solidFill>
          <a:ln w="19050">
            <a:solidFill>
              <a:srgbClr val="211D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p>
            <a:pPr algn="l"/>
            <a:r>
              <a:rPr lang="en-US" sz="1400">
                <a:solidFill>
                  <a:srgbClr val="211D71"/>
                </a:solidFill>
              </a:rPr>
              <a:t>Use the new Data ID for the data processing stage : </a:t>
            </a:r>
            <a:endParaRPr lang="en-US" sz="1400">
              <a:solidFill>
                <a:srgbClr val="211D71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b="1">
                <a:solidFill>
                  <a:srgbClr val="211D71"/>
                </a:solidFill>
              </a:rPr>
              <a:t>Outlier Detection</a:t>
            </a:r>
            <a:r>
              <a:rPr lang="en-US" sz="1400">
                <a:solidFill>
                  <a:srgbClr val="211D71"/>
                </a:solidFill>
              </a:rPr>
              <a:t> - Each time series wise parallely, it will detect and impute it either will null or with 0 as per user choice</a:t>
            </a:r>
            <a:endParaRPr lang="en-US" sz="1400">
              <a:solidFill>
                <a:srgbClr val="211D71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b="1">
                <a:solidFill>
                  <a:srgbClr val="211D71"/>
                </a:solidFill>
              </a:rPr>
              <a:t>Imputation</a:t>
            </a:r>
            <a:r>
              <a:rPr lang="en-US" sz="1400">
                <a:solidFill>
                  <a:srgbClr val="211D71"/>
                </a:solidFill>
              </a:rPr>
              <a:t> - Each time series wise parallely, it will impute null values with respective choice of imputation method</a:t>
            </a:r>
            <a:endParaRPr lang="en-US" sz="1400">
              <a:solidFill>
                <a:srgbClr val="211D71"/>
              </a:solidFill>
            </a:endParaRPr>
          </a:p>
        </p:txBody>
      </p:sp>
      <p:cxnSp>
        <p:nvCxnSpPr>
          <p:cNvPr id="15" name="Elbow Connector 14"/>
          <p:cNvCxnSpPr>
            <a:stCxn id="12" idx="3"/>
            <a:endCxn id="14" idx="0"/>
          </p:cNvCxnSpPr>
          <p:nvPr/>
        </p:nvCxnSpPr>
        <p:spPr>
          <a:xfrm flipH="1">
            <a:off x="9352915" y="3724910"/>
            <a:ext cx="2423160" cy="855980"/>
          </a:xfrm>
          <a:prstGeom prst="bentConnector4">
            <a:avLst>
              <a:gd name="adj1" fmla="val -9827"/>
              <a:gd name="adj2" fmla="val 67433"/>
            </a:avLst>
          </a:prstGeom>
          <a:ln>
            <a:solidFill>
              <a:srgbClr val="211D71"/>
            </a:solidFill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6" name="Rectangles 15"/>
          <p:cNvSpPr/>
          <p:nvPr/>
        </p:nvSpPr>
        <p:spPr>
          <a:xfrm>
            <a:off x="6929755" y="6296025"/>
            <a:ext cx="4846320" cy="330835"/>
          </a:xfrm>
          <a:prstGeom prst="rect">
            <a:avLst/>
          </a:prstGeom>
          <a:solidFill>
            <a:schemeClr val="bg1"/>
          </a:solidFill>
          <a:ln w="19050">
            <a:solidFill>
              <a:srgbClr val="211D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p>
            <a:pPr algn="l"/>
            <a:r>
              <a:rPr lang="en-US" sz="1400">
                <a:solidFill>
                  <a:srgbClr val="211D71"/>
                </a:solidFill>
              </a:rPr>
              <a:t>Save the data</a:t>
            </a:r>
            <a:endParaRPr lang="en-US" sz="1400">
              <a:solidFill>
                <a:srgbClr val="211D71"/>
              </a:solidFill>
            </a:endParaRPr>
          </a:p>
        </p:txBody>
      </p:sp>
      <p:cxnSp>
        <p:nvCxnSpPr>
          <p:cNvPr id="17" name="Elbow Connector 16"/>
          <p:cNvCxnSpPr>
            <a:stCxn id="14" idx="3"/>
            <a:endCxn id="16" idx="0"/>
          </p:cNvCxnSpPr>
          <p:nvPr/>
        </p:nvCxnSpPr>
        <p:spPr>
          <a:xfrm flipH="1">
            <a:off x="9352915" y="5302250"/>
            <a:ext cx="2423160" cy="993775"/>
          </a:xfrm>
          <a:prstGeom prst="bentConnector4">
            <a:avLst>
              <a:gd name="adj1" fmla="val -9827"/>
              <a:gd name="adj2" fmla="val 86262"/>
            </a:avLst>
          </a:prstGeom>
          <a:ln>
            <a:solidFill>
              <a:srgbClr val="211D71"/>
            </a:solidFill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" name="Text Box 8"/>
          <p:cNvSpPr txBox="1"/>
          <p:nvPr/>
        </p:nvSpPr>
        <p:spPr>
          <a:xfrm>
            <a:off x="415290" y="415290"/>
            <a:ext cx="11360785" cy="706755"/>
          </a:xfrm>
          <a:prstGeom prst="rect">
            <a:avLst/>
          </a:prstGeom>
          <a:solidFill>
            <a:srgbClr val="211D71"/>
          </a:solidFill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en-US" sz="4000">
                <a:solidFill>
                  <a:schemeClr val="bg1"/>
                </a:solidFill>
                <a:sym typeface="+mn-ea"/>
              </a:rPr>
              <a:t>Forecasting </a:t>
            </a:r>
            <a:r>
              <a:rPr lang="en-US" sz="4000">
                <a:solidFill>
                  <a:schemeClr val="bg1"/>
                </a:solidFill>
                <a:sym typeface="+mn-ea"/>
              </a:rPr>
              <a:t>Work-Flow</a:t>
            </a:r>
            <a:endParaRPr lang="en-US" sz="4000"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37" name="Rectangles 36"/>
          <p:cNvSpPr/>
          <p:nvPr/>
        </p:nvSpPr>
        <p:spPr>
          <a:xfrm>
            <a:off x="415290" y="1221740"/>
            <a:ext cx="5251450" cy="1332230"/>
          </a:xfrm>
          <a:prstGeom prst="rect">
            <a:avLst/>
          </a:prstGeom>
          <a:solidFill>
            <a:schemeClr val="bg1"/>
          </a:solidFill>
          <a:ln w="19050">
            <a:solidFill>
              <a:srgbClr val="211D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p>
            <a:pPr algn="l"/>
            <a:r>
              <a:rPr lang="en-US" sz="1400">
                <a:solidFill>
                  <a:srgbClr val="211D71"/>
                </a:solidFill>
              </a:rPr>
              <a:t>Choose create or existing : -</a:t>
            </a:r>
            <a:endParaRPr lang="en-US" sz="1400">
              <a:solidFill>
                <a:srgbClr val="211D71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b="1">
                <a:solidFill>
                  <a:srgbClr val="211D71"/>
                </a:solidFill>
              </a:rPr>
              <a:t>Create</a:t>
            </a:r>
            <a:r>
              <a:rPr lang="en-US" sz="1400">
                <a:solidFill>
                  <a:srgbClr val="211D71"/>
                </a:solidFill>
              </a:rPr>
              <a:t> means the Train IDs that are in data processing stage</a:t>
            </a:r>
            <a:endParaRPr lang="en-US" sz="1400">
              <a:solidFill>
                <a:srgbClr val="211D71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b="1">
                <a:solidFill>
                  <a:srgbClr val="211D71"/>
                </a:solidFill>
              </a:rPr>
              <a:t>Exisiting</a:t>
            </a:r>
            <a:r>
              <a:rPr lang="en-US" sz="1400">
                <a:solidFill>
                  <a:srgbClr val="211D71"/>
                </a:solidFill>
              </a:rPr>
              <a:t> means the Train IDs that are completed runs upto forecasting</a:t>
            </a:r>
            <a:endParaRPr lang="en-US" sz="1400">
              <a:solidFill>
                <a:srgbClr val="211D71"/>
              </a:solidFill>
            </a:endParaRPr>
          </a:p>
        </p:txBody>
      </p:sp>
      <p:sp>
        <p:nvSpPr>
          <p:cNvPr id="2" name="Rectangles 1"/>
          <p:cNvSpPr/>
          <p:nvPr/>
        </p:nvSpPr>
        <p:spPr>
          <a:xfrm>
            <a:off x="415925" y="2855595"/>
            <a:ext cx="5251450" cy="1804670"/>
          </a:xfrm>
          <a:prstGeom prst="rect">
            <a:avLst/>
          </a:prstGeom>
          <a:solidFill>
            <a:schemeClr val="bg1"/>
          </a:solidFill>
          <a:ln w="19050">
            <a:solidFill>
              <a:srgbClr val="211D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p>
            <a:pPr algn="l"/>
            <a:r>
              <a:rPr lang="en-US" sz="1400">
                <a:solidFill>
                  <a:srgbClr val="211D71"/>
                </a:solidFill>
              </a:rPr>
              <a:t>Load Default Forecasting parameters : </a:t>
            </a:r>
            <a:endParaRPr lang="en-US" sz="1400">
              <a:solidFill>
                <a:srgbClr val="211D71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b="1">
                <a:solidFill>
                  <a:srgbClr val="211D71"/>
                </a:solidFill>
              </a:rPr>
              <a:t>test_size</a:t>
            </a:r>
            <a:r>
              <a:rPr lang="en-US" sz="1400">
                <a:solidFill>
                  <a:srgbClr val="211D71"/>
                </a:solidFill>
              </a:rPr>
              <a:t>: 0.5	</a:t>
            </a:r>
            <a:endParaRPr lang="en-US" sz="1400">
              <a:solidFill>
                <a:srgbClr val="211D71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b="1">
                <a:solidFill>
                  <a:srgbClr val="211D71"/>
                </a:solidFill>
              </a:rPr>
              <a:t>forecast_horizon</a:t>
            </a:r>
            <a:r>
              <a:rPr lang="en-US" sz="1400">
                <a:solidFill>
                  <a:srgbClr val="211D71"/>
                </a:solidFill>
              </a:rPr>
              <a:t>: 0.1	</a:t>
            </a:r>
            <a:endParaRPr lang="en-US" sz="1400">
              <a:solidFill>
                <a:srgbClr val="211D71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b="1">
                <a:solidFill>
                  <a:srgbClr val="211D71"/>
                </a:solidFill>
              </a:rPr>
              <a:t>model_choice</a:t>
            </a:r>
            <a:r>
              <a:rPr lang="en-US" sz="1400">
                <a:solidFill>
                  <a:srgbClr val="211D71"/>
                </a:solidFill>
              </a:rPr>
              <a:t>: single or multi</a:t>
            </a:r>
            <a:endParaRPr lang="en-US" sz="1400">
              <a:solidFill>
                <a:srgbClr val="211D71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b="1">
                <a:solidFill>
                  <a:srgbClr val="211D71"/>
                </a:solidFill>
              </a:rPr>
              <a:t>model_types</a:t>
            </a:r>
            <a:r>
              <a:rPr lang="en-US" sz="1400">
                <a:solidFill>
                  <a:srgbClr val="211D71"/>
                </a:solidFill>
              </a:rPr>
              <a:t>: 1,2,3,4,5,6</a:t>
            </a:r>
            <a:endParaRPr lang="en-US" sz="1400">
              <a:solidFill>
                <a:srgbClr val="211D71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b="1">
                <a:solidFill>
                  <a:srgbClr val="211D71"/>
                </a:solidFill>
              </a:rPr>
              <a:t>auto_ensemble</a:t>
            </a:r>
            <a:r>
              <a:rPr lang="en-US" sz="1400">
                <a:solidFill>
                  <a:srgbClr val="211D71"/>
                </a:solidFill>
              </a:rPr>
              <a:t>: True or False	</a:t>
            </a:r>
            <a:endParaRPr lang="en-US" sz="1400">
              <a:solidFill>
                <a:srgbClr val="211D71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b="1">
                <a:solidFill>
                  <a:srgbClr val="211D71"/>
                </a:solidFill>
              </a:rPr>
              <a:t>ensemble</a:t>
            </a:r>
            <a:r>
              <a:rPr lang="en-US" sz="1400">
                <a:solidFill>
                  <a:srgbClr val="211D71"/>
                </a:solidFill>
              </a:rPr>
              <a:t>: True or False</a:t>
            </a:r>
            <a:endParaRPr lang="en-US" sz="1400">
              <a:solidFill>
                <a:srgbClr val="211D71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b="1">
                <a:solidFill>
                  <a:srgbClr val="211D71"/>
                </a:solidFill>
              </a:rPr>
              <a:t>data_split</a:t>
            </a:r>
            <a:r>
              <a:rPr lang="en-US" sz="1400">
                <a:solidFill>
                  <a:srgbClr val="211D71"/>
                </a:solidFill>
              </a:rPr>
              <a:t>: expanding, sliding or both</a:t>
            </a:r>
            <a:endParaRPr lang="en-US" sz="1400">
              <a:solidFill>
                <a:srgbClr val="211D71"/>
              </a:solidFill>
            </a:endParaRPr>
          </a:p>
        </p:txBody>
      </p:sp>
      <p:sp>
        <p:nvSpPr>
          <p:cNvPr id="3" name="Rectangles 2"/>
          <p:cNvSpPr/>
          <p:nvPr/>
        </p:nvSpPr>
        <p:spPr>
          <a:xfrm>
            <a:off x="415925" y="4937125"/>
            <a:ext cx="5251450" cy="1203960"/>
          </a:xfrm>
          <a:prstGeom prst="rect">
            <a:avLst/>
          </a:prstGeom>
          <a:solidFill>
            <a:schemeClr val="bg1"/>
          </a:solidFill>
          <a:ln w="19050">
            <a:solidFill>
              <a:srgbClr val="211D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p>
            <a:pPr algn="l"/>
            <a:r>
              <a:rPr lang="en-US" sz="1400">
                <a:solidFill>
                  <a:srgbClr val="211D71"/>
                </a:solidFill>
              </a:rPr>
              <a:t>Triggering Forecasting API:</a:t>
            </a:r>
            <a:endParaRPr lang="en-US" sz="1400">
              <a:solidFill>
                <a:srgbClr val="211D71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b="1">
                <a:solidFill>
                  <a:srgbClr val="211D71"/>
                </a:solidFill>
              </a:rPr>
              <a:t>train_type</a:t>
            </a:r>
            <a:r>
              <a:rPr lang="en-US" sz="1400">
                <a:solidFill>
                  <a:srgbClr val="211D71"/>
                </a:solidFill>
              </a:rPr>
              <a:t>: create or existing</a:t>
            </a:r>
            <a:endParaRPr lang="en-US" sz="1400">
              <a:solidFill>
                <a:srgbClr val="211D71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b="1">
                <a:solidFill>
                  <a:srgbClr val="211D71"/>
                </a:solidFill>
              </a:rPr>
              <a:t>train_id</a:t>
            </a:r>
            <a:r>
              <a:rPr lang="en-US" sz="1400">
                <a:solidFill>
                  <a:srgbClr val="211D71"/>
                </a:solidFill>
              </a:rPr>
              <a:t>: any listed train ids under train_type</a:t>
            </a:r>
            <a:endParaRPr lang="en-US" sz="1400">
              <a:solidFill>
                <a:srgbClr val="211D71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b="1">
                <a:solidFill>
                  <a:srgbClr val="211D71"/>
                </a:solidFill>
              </a:rPr>
              <a:t>user_id</a:t>
            </a:r>
            <a:endParaRPr lang="en-US" sz="1400">
              <a:solidFill>
                <a:srgbClr val="211D71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b="1">
                <a:solidFill>
                  <a:srgbClr val="211D71"/>
                </a:solidFill>
              </a:rPr>
              <a:t>parameter</a:t>
            </a:r>
            <a:r>
              <a:rPr lang="en-US" sz="1400">
                <a:solidFill>
                  <a:srgbClr val="211D71"/>
                </a:solidFill>
              </a:rPr>
              <a:t>: above listed parameters modified or same.</a:t>
            </a:r>
            <a:endParaRPr lang="en-US" sz="1400">
              <a:solidFill>
                <a:srgbClr val="211D71"/>
              </a:solidFill>
            </a:endParaRPr>
          </a:p>
        </p:txBody>
      </p:sp>
      <p:sp>
        <p:nvSpPr>
          <p:cNvPr id="4" name="Rectangles 3"/>
          <p:cNvSpPr/>
          <p:nvPr/>
        </p:nvSpPr>
        <p:spPr>
          <a:xfrm>
            <a:off x="415290" y="6417310"/>
            <a:ext cx="5252085" cy="321945"/>
          </a:xfrm>
          <a:prstGeom prst="rect">
            <a:avLst/>
          </a:prstGeom>
          <a:solidFill>
            <a:schemeClr val="bg1"/>
          </a:solidFill>
          <a:ln w="19050">
            <a:solidFill>
              <a:srgbClr val="211D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p>
            <a:pPr algn="l"/>
            <a:r>
              <a:rPr lang="en-US" sz="1400">
                <a:solidFill>
                  <a:srgbClr val="211D71"/>
                </a:solidFill>
              </a:rPr>
              <a:t>Start Forecasting</a:t>
            </a:r>
            <a:endParaRPr lang="en-US" sz="1400">
              <a:solidFill>
                <a:srgbClr val="211D71"/>
              </a:solidFill>
            </a:endParaRPr>
          </a:p>
        </p:txBody>
      </p:sp>
      <p:sp>
        <p:nvSpPr>
          <p:cNvPr id="5" name="Rectangles 4"/>
          <p:cNvSpPr/>
          <p:nvPr/>
        </p:nvSpPr>
        <p:spPr>
          <a:xfrm>
            <a:off x="5946140" y="1221740"/>
            <a:ext cx="3677285" cy="359410"/>
          </a:xfrm>
          <a:prstGeom prst="rect">
            <a:avLst/>
          </a:prstGeom>
          <a:solidFill>
            <a:schemeClr val="bg1"/>
          </a:solidFill>
          <a:ln w="19050">
            <a:solidFill>
              <a:srgbClr val="211D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p>
            <a:pPr algn="l"/>
            <a:r>
              <a:rPr lang="en-US" sz="1400">
                <a:solidFill>
                  <a:srgbClr val="211D71"/>
                </a:solidFill>
              </a:rPr>
              <a:t>Insert parameters into run_parameter_table</a:t>
            </a:r>
            <a:endParaRPr lang="en-US" sz="1400">
              <a:solidFill>
                <a:srgbClr val="211D71"/>
              </a:solidFill>
            </a:endParaRPr>
          </a:p>
        </p:txBody>
      </p:sp>
      <p:cxnSp>
        <p:nvCxnSpPr>
          <p:cNvPr id="27" name="Elbow Connector 26"/>
          <p:cNvCxnSpPr>
            <a:stCxn id="37" idx="1"/>
            <a:endCxn id="2" idx="0"/>
          </p:cNvCxnSpPr>
          <p:nvPr/>
        </p:nvCxnSpPr>
        <p:spPr>
          <a:xfrm rot="10800000" flipH="1" flipV="1">
            <a:off x="415290" y="1887855"/>
            <a:ext cx="2626360" cy="967740"/>
          </a:xfrm>
          <a:prstGeom prst="bentConnector4">
            <a:avLst>
              <a:gd name="adj1" fmla="val -9067"/>
              <a:gd name="adj2" fmla="val 84449"/>
            </a:avLst>
          </a:prstGeom>
          <a:ln>
            <a:solidFill>
              <a:srgbClr val="211D71"/>
            </a:solidFill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Elbow Connector 5"/>
          <p:cNvCxnSpPr>
            <a:stCxn id="2" idx="1"/>
            <a:endCxn id="3" idx="0"/>
          </p:cNvCxnSpPr>
          <p:nvPr/>
        </p:nvCxnSpPr>
        <p:spPr>
          <a:xfrm rot="10800000" flipH="1" flipV="1">
            <a:off x="415925" y="3757930"/>
            <a:ext cx="2625725" cy="1179195"/>
          </a:xfrm>
          <a:prstGeom prst="bentConnector4">
            <a:avLst>
              <a:gd name="adj1" fmla="val -9069"/>
              <a:gd name="adj2" fmla="val 88261"/>
            </a:avLst>
          </a:prstGeom>
          <a:ln>
            <a:solidFill>
              <a:srgbClr val="211D71"/>
            </a:solidFill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Elbow Connector 6"/>
          <p:cNvCxnSpPr>
            <a:stCxn id="3" idx="1"/>
            <a:endCxn id="4" idx="0"/>
          </p:cNvCxnSpPr>
          <p:nvPr/>
        </p:nvCxnSpPr>
        <p:spPr>
          <a:xfrm rot="10800000" flipH="1" flipV="1">
            <a:off x="415925" y="5539105"/>
            <a:ext cx="2625725" cy="878205"/>
          </a:xfrm>
          <a:prstGeom prst="bentConnector4">
            <a:avLst>
              <a:gd name="adj1" fmla="val -9093"/>
              <a:gd name="adj2" fmla="val 84309"/>
            </a:avLst>
          </a:prstGeom>
          <a:ln>
            <a:solidFill>
              <a:srgbClr val="211D71"/>
            </a:solidFill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Elbow Connector 7"/>
          <p:cNvCxnSpPr>
            <a:stCxn id="4" idx="3"/>
            <a:endCxn id="5" idx="1"/>
          </p:cNvCxnSpPr>
          <p:nvPr/>
        </p:nvCxnSpPr>
        <p:spPr>
          <a:xfrm flipV="1">
            <a:off x="5667375" y="1401445"/>
            <a:ext cx="278765" cy="5177155"/>
          </a:xfrm>
          <a:prstGeom prst="bentConnector3">
            <a:avLst>
              <a:gd name="adj1" fmla="val 50114"/>
            </a:avLst>
          </a:prstGeom>
          <a:ln>
            <a:solidFill>
              <a:srgbClr val="211D71"/>
            </a:solidFill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Rectangles 9"/>
          <p:cNvSpPr/>
          <p:nvPr/>
        </p:nvSpPr>
        <p:spPr>
          <a:xfrm>
            <a:off x="5939155" y="1887855"/>
            <a:ext cx="3684270" cy="762635"/>
          </a:xfrm>
          <a:prstGeom prst="rect">
            <a:avLst/>
          </a:prstGeom>
          <a:solidFill>
            <a:schemeClr val="bg1"/>
          </a:solidFill>
          <a:ln w="19050">
            <a:solidFill>
              <a:srgbClr val="211D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p>
            <a:pPr algn="l"/>
            <a:r>
              <a:rPr lang="en-US" sz="1400">
                <a:solidFill>
                  <a:srgbClr val="211D71"/>
                </a:solidFill>
              </a:rPr>
              <a:t>Update the Train ID with new Data ID or use copy existing Train ID and create new Train ID with copy of same Data ID</a:t>
            </a:r>
            <a:endParaRPr lang="en-US" sz="1400">
              <a:solidFill>
                <a:srgbClr val="211D71"/>
              </a:solidFill>
            </a:endParaRPr>
          </a:p>
        </p:txBody>
      </p:sp>
      <p:cxnSp>
        <p:nvCxnSpPr>
          <p:cNvPr id="11" name="Elbow Connector 10"/>
          <p:cNvCxnSpPr>
            <a:stCxn id="5" idx="3"/>
            <a:endCxn id="10" idx="0"/>
          </p:cNvCxnSpPr>
          <p:nvPr/>
        </p:nvCxnSpPr>
        <p:spPr>
          <a:xfrm flipH="1">
            <a:off x="7781290" y="1401445"/>
            <a:ext cx="1842135" cy="486410"/>
          </a:xfrm>
          <a:prstGeom prst="bentConnector4">
            <a:avLst>
              <a:gd name="adj1" fmla="val -12927"/>
              <a:gd name="adj2" fmla="val 68538"/>
            </a:avLst>
          </a:prstGeom>
          <a:ln>
            <a:solidFill>
              <a:srgbClr val="211D71"/>
            </a:solidFill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Rectangles 11"/>
          <p:cNvSpPr/>
          <p:nvPr/>
        </p:nvSpPr>
        <p:spPr>
          <a:xfrm>
            <a:off x="5939155" y="2984500"/>
            <a:ext cx="3680460" cy="779780"/>
          </a:xfrm>
          <a:prstGeom prst="rect">
            <a:avLst/>
          </a:prstGeom>
          <a:solidFill>
            <a:schemeClr val="bg1"/>
          </a:solidFill>
          <a:ln w="19050">
            <a:solidFill>
              <a:srgbClr val="211D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p>
            <a:pPr algn="l"/>
            <a:r>
              <a:rPr lang="en-US" sz="1400">
                <a:solidFill>
                  <a:srgbClr val="211D71"/>
                </a:solidFill>
              </a:rPr>
              <a:t>Load the Data from the table with the existing Data ID which is used at the time of data processing</a:t>
            </a:r>
            <a:endParaRPr lang="en-US" sz="1400">
              <a:solidFill>
                <a:srgbClr val="211D71"/>
              </a:solidFill>
            </a:endParaRPr>
          </a:p>
        </p:txBody>
      </p:sp>
      <p:cxnSp>
        <p:nvCxnSpPr>
          <p:cNvPr id="13" name="Elbow Connector 12"/>
          <p:cNvCxnSpPr>
            <a:stCxn id="10" idx="3"/>
            <a:endCxn id="12" idx="0"/>
          </p:cNvCxnSpPr>
          <p:nvPr/>
        </p:nvCxnSpPr>
        <p:spPr>
          <a:xfrm flipH="1">
            <a:off x="7779385" y="2269490"/>
            <a:ext cx="1844040" cy="715010"/>
          </a:xfrm>
          <a:prstGeom prst="bentConnector4">
            <a:avLst>
              <a:gd name="adj1" fmla="val -12913"/>
              <a:gd name="adj2" fmla="val 76643"/>
            </a:avLst>
          </a:prstGeom>
          <a:ln>
            <a:solidFill>
              <a:srgbClr val="211D71"/>
            </a:solidFill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5" name="Elbow Connector 14"/>
          <p:cNvCxnSpPr>
            <a:stCxn id="12" idx="3"/>
            <a:endCxn id="14" idx="0"/>
          </p:cNvCxnSpPr>
          <p:nvPr/>
        </p:nvCxnSpPr>
        <p:spPr>
          <a:xfrm flipH="1">
            <a:off x="7790180" y="3374390"/>
            <a:ext cx="1829435" cy="723900"/>
          </a:xfrm>
          <a:prstGeom prst="bentConnector4">
            <a:avLst>
              <a:gd name="adj1" fmla="val -13780"/>
              <a:gd name="adj2" fmla="val 76930"/>
            </a:avLst>
          </a:prstGeom>
          <a:ln>
            <a:solidFill>
              <a:srgbClr val="211D71"/>
            </a:solidFill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4" name="Rectangles 13"/>
          <p:cNvSpPr/>
          <p:nvPr/>
        </p:nvSpPr>
        <p:spPr>
          <a:xfrm>
            <a:off x="5946140" y="4098290"/>
            <a:ext cx="3687445" cy="2371725"/>
          </a:xfrm>
          <a:prstGeom prst="rect">
            <a:avLst/>
          </a:prstGeom>
          <a:solidFill>
            <a:schemeClr val="bg1"/>
          </a:solidFill>
          <a:ln w="19050">
            <a:solidFill>
              <a:srgbClr val="211D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>
                <a:solidFill>
                  <a:srgbClr val="211D71"/>
                </a:solidFill>
              </a:rPr>
              <a:t>First, we will be splitting the dataset into the format of user specified expanding, sliding or both (as per the test size).</a:t>
            </a:r>
            <a:endParaRPr lang="en-US" sz="1400">
              <a:solidFill>
                <a:srgbClr val="211D71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>
                <a:solidFill>
                  <a:srgbClr val="211D71"/>
                </a:solidFill>
              </a:rPr>
              <a:t>Then we will be passing the train data and predict for next forecast_horizon as per the model selected if auto_ensemble or ensemble is true then we will be passing all the models and generate predictions.</a:t>
            </a:r>
            <a:endParaRPr lang="en-US" sz="1400">
              <a:solidFill>
                <a:srgbClr val="211D71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>
                <a:solidFill>
                  <a:srgbClr val="211D71"/>
                </a:solidFill>
              </a:rPr>
              <a:t>We will also calculate PSI and KS metric to check the verify data drift.</a:t>
            </a:r>
            <a:endParaRPr lang="en-US" sz="1400">
              <a:solidFill>
                <a:srgbClr val="211D71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400">
              <a:solidFill>
                <a:srgbClr val="211D71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400">
              <a:solidFill>
                <a:srgbClr val="211D71"/>
              </a:solidFill>
            </a:endParaRPr>
          </a:p>
        </p:txBody>
      </p:sp>
      <p:sp>
        <p:nvSpPr>
          <p:cNvPr id="16" name="Rectangles 15"/>
          <p:cNvSpPr/>
          <p:nvPr/>
        </p:nvSpPr>
        <p:spPr>
          <a:xfrm>
            <a:off x="9963150" y="1221740"/>
            <a:ext cx="1812925" cy="2094865"/>
          </a:xfrm>
          <a:prstGeom prst="rect">
            <a:avLst/>
          </a:prstGeom>
          <a:solidFill>
            <a:schemeClr val="bg1"/>
          </a:solidFill>
          <a:ln w="19050">
            <a:solidFill>
              <a:srgbClr val="211D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p>
            <a:pPr algn="l"/>
            <a:r>
              <a:rPr lang="en-US" sz="1400">
                <a:solidFill>
                  <a:srgbClr val="211D71"/>
                </a:solidFill>
              </a:rPr>
              <a:t>Model List:</a:t>
            </a:r>
            <a:endParaRPr lang="en-US" sz="1400">
              <a:solidFill>
                <a:srgbClr val="211D71"/>
              </a:solidFill>
            </a:endParaRPr>
          </a:p>
          <a:p>
            <a:pPr marL="342900" indent="-342900" algn="l">
              <a:buAutoNum type="arabicPeriod"/>
            </a:pPr>
            <a:r>
              <a:rPr lang="en-US" sz="1400">
                <a:solidFill>
                  <a:srgbClr val="211D71"/>
                </a:solidFill>
              </a:rPr>
              <a:t>ARIMA</a:t>
            </a:r>
            <a:endParaRPr lang="en-US" sz="1400">
              <a:solidFill>
                <a:srgbClr val="211D71"/>
              </a:solidFill>
            </a:endParaRPr>
          </a:p>
          <a:p>
            <a:pPr marL="342900" indent="-342900" algn="l">
              <a:buAutoNum type="arabicPeriod"/>
            </a:pPr>
            <a:r>
              <a:rPr lang="en-US" sz="1400">
                <a:solidFill>
                  <a:srgbClr val="211D71"/>
                </a:solidFill>
              </a:rPr>
              <a:t>ETS</a:t>
            </a:r>
            <a:endParaRPr lang="en-US" sz="1400">
              <a:solidFill>
                <a:srgbClr val="211D71"/>
              </a:solidFill>
            </a:endParaRPr>
          </a:p>
          <a:p>
            <a:pPr marL="342900" indent="-342900" algn="l">
              <a:buAutoNum type="arabicPeriod"/>
            </a:pPr>
            <a:r>
              <a:rPr lang="en-US" sz="1400">
                <a:solidFill>
                  <a:srgbClr val="211D71"/>
                </a:solidFill>
              </a:rPr>
              <a:t>Naive</a:t>
            </a:r>
            <a:endParaRPr lang="en-US" sz="1400">
              <a:solidFill>
                <a:srgbClr val="211D71"/>
              </a:solidFill>
            </a:endParaRPr>
          </a:p>
          <a:p>
            <a:pPr marL="342900" indent="-342900" algn="l">
              <a:buAutoNum type="arabicPeriod"/>
            </a:pPr>
            <a:r>
              <a:rPr lang="en-US" sz="1400">
                <a:solidFill>
                  <a:srgbClr val="211D71"/>
                </a:solidFill>
              </a:rPr>
              <a:t>Polynomial Trend</a:t>
            </a:r>
            <a:endParaRPr lang="en-US" sz="1400">
              <a:solidFill>
                <a:srgbClr val="211D71"/>
              </a:solidFill>
            </a:endParaRPr>
          </a:p>
          <a:p>
            <a:pPr marL="342900" indent="-342900" algn="l">
              <a:buAutoNum type="arabicPeriod"/>
            </a:pPr>
            <a:r>
              <a:rPr lang="en-US" sz="1400">
                <a:solidFill>
                  <a:srgbClr val="211D71"/>
                </a:solidFill>
              </a:rPr>
              <a:t>Prophet</a:t>
            </a:r>
            <a:endParaRPr lang="en-US" sz="1400">
              <a:solidFill>
                <a:srgbClr val="211D71"/>
              </a:solidFill>
            </a:endParaRPr>
          </a:p>
          <a:p>
            <a:pPr marL="342900" indent="-342900" algn="l">
              <a:buAutoNum type="arabicPeriod"/>
            </a:pPr>
            <a:r>
              <a:rPr lang="en-US" sz="1400">
                <a:solidFill>
                  <a:srgbClr val="211D71"/>
                </a:solidFill>
              </a:rPr>
              <a:t>Theta</a:t>
            </a:r>
            <a:endParaRPr lang="en-US" sz="1400">
              <a:solidFill>
                <a:srgbClr val="211D71"/>
              </a:solidFill>
            </a:endParaRPr>
          </a:p>
          <a:p>
            <a:pPr marL="342900" indent="-342900" algn="l">
              <a:buAutoNum type="arabicPeriod"/>
            </a:pPr>
            <a:r>
              <a:rPr lang="en-US" sz="1400">
                <a:solidFill>
                  <a:srgbClr val="211D71"/>
                </a:solidFill>
              </a:rPr>
              <a:t>Auto Ensemble</a:t>
            </a:r>
            <a:endParaRPr lang="en-US" sz="1400">
              <a:solidFill>
                <a:srgbClr val="211D71"/>
              </a:solidFill>
            </a:endParaRPr>
          </a:p>
          <a:p>
            <a:pPr marL="342900" indent="-342900" algn="l">
              <a:buAutoNum type="arabicPeriod"/>
            </a:pPr>
            <a:r>
              <a:rPr lang="en-US" sz="1400">
                <a:solidFill>
                  <a:srgbClr val="211D71"/>
                </a:solidFill>
              </a:rPr>
              <a:t>Ensemble</a:t>
            </a:r>
            <a:endParaRPr lang="en-US" sz="1400">
              <a:solidFill>
                <a:srgbClr val="211D71"/>
              </a:solidFill>
            </a:endParaRPr>
          </a:p>
        </p:txBody>
      </p:sp>
      <p:sp>
        <p:nvSpPr>
          <p:cNvPr id="17" name="Rectangles 16"/>
          <p:cNvSpPr/>
          <p:nvPr/>
        </p:nvSpPr>
        <p:spPr>
          <a:xfrm>
            <a:off x="9963150" y="3587115"/>
            <a:ext cx="1812925" cy="2094865"/>
          </a:xfrm>
          <a:prstGeom prst="rect">
            <a:avLst/>
          </a:prstGeom>
          <a:solidFill>
            <a:schemeClr val="bg1"/>
          </a:solidFill>
          <a:ln w="19050">
            <a:solidFill>
              <a:srgbClr val="211D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p>
            <a:pPr algn="l"/>
            <a:r>
              <a:rPr lang="en-US" sz="1400">
                <a:solidFill>
                  <a:srgbClr val="211D71"/>
                </a:solidFill>
              </a:rPr>
              <a:t>Metric List:</a:t>
            </a:r>
            <a:endParaRPr lang="en-US" sz="1400">
              <a:solidFill>
                <a:srgbClr val="211D71"/>
              </a:solidFill>
            </a:endParaRPr>
          </a:p>
          <a:p>
            <a:pPr marL="342900" indent="-342900" algn="l">
              <a:buAutoNum type="arabicPeriod"/>
            </a:pPr>
            <a:r>
              <a:rPr lang="en-US" sz="1400">
                <a:solidFill>
                  <a:srgbClr val="211D71"/>
                </a:solidFill>
              </a:rPr>
              <a:t>RMSE</a:t>
            </a:r>
            <a:endParaRPr lang="en-US" sz="1400">
              <a:solidFill>
                <a:srgbClr val="211D71"/>
              </a:solidFill>
            </a:endParaRPr>
          </a:p>
          <a:p>
            <a:pPr marL="342900" indent="-342900" algn="l">
              <a:buAutoNum type="arabicPeriod"/>
            </a:pPr>
            <a:r>
              <a:rPr lang="en-US" sz="1400">
                <a:solidFill>
                  <a:srgbClr val="211D71"/>
                </a:solidFill>
              </a:rPr>
              <a:t>RMSPE</a:t>
            </a:r>
            <a:endParaRPr lang="en-US" sz="1400">
              <a:solidFill>
                <a:srgbClr val="211D71"/>
              </a:solidFill>
            </a:endParaRPr>
          </a:p>
          <a:p>
            <a:pPr marL="342900" indent="-342900" algn="l">
              <a:buAutoNum type="arabicPeriod"/>
            </a:pPr>
            <a:r>
              <a:rPr lang="en-US" sz="1400">
                <a:solidFill>
                  <a:srgbClr val="211D71"/>
                </a:solidFill>
              </a:rPr>
              <a:t>AIC</a:t>
            </a:r>
            <a:endParaRPr lang="en-US" sz="1400">
              <a:solidFill>
                <a:srgbClr val="211D71"/>
              </a:solidFill>
            </a:endParaRPr>
          </a:p>
          <a:p>
            <a:pPr marL="342900" indent="-342900" algn="l">
              <a:buAutoNum type="arabicPeriod"/>
            </a:pPr>
            <a:r>
              <a:rPr lang="en-US" sz="1400">
                <a:solidFill>
                  <a:srgbClr val="211D71"/>
                </a:solidFill>
              </a:rPr>
              <a:t>BIC</a:t>
            </a:r>
            <a:endParaRPr lang="en-US" sz="1400">
              <a:solidFill>
                <a:srgbClr val="211D71"/>
              </a:solidFill>
            </a:endParaRPr>
          </a:p>
          <a:p>
            <a:pPr marL="342900" indent="-342900" algn="l">
              <a:buAutoNum type="arabicPeriod"/>
            </a:pPr>
            <a:r>
              <a:rPr lang="en-US" sz="1400">
                <a:solidFill>
                  <a:srgbClr val="211D71"/>
                </a:solidFill>
              </a:rPr>
              <a:t>BIAS</a:t>
            </a:r>
            <a:endParaRPr lang="en-US" sz="1400">
              <a:solidFill>
                <a:srgbClr val="211D71"/>
              </a:solidFill>
            </a:endParaRPr>
          </a:p>
          <a:p>
            <a:pPr marL="342900" indent="-342900" algn="l">
              <a:buAutoNum type="arabicPeriod"/>
            </a:pPr>
            <a:r>
              <a:rPr lang="en-US" sz="1400">
                <a:solidFill>
                  <a:srgbClr val="211D71"/>
                </a:solidFill>
              </a:rPr>
              <a:t>MAPE</a:t>
            </a:r>
            <a:endParaRPr lang="en-US" sz="1400">
              <a:solidFill>
                <a:srgbClr val="211D71"/>
              </a:solidFill>
            </a:endParaRPr>
          </a:p>
          <a:p>
            <a:pPr marL="342900" indent="-342900" algn="l">
              <a:buAutoNum type="arabicPeriod"/>
            </a:pPr>
            <a:r>
              <a:rPr lang="en-US" sz="1400">
                <a:solidFill>
                  <a:srgbClr val="211D71"/>
                </a:solidFill>
              </a:rPr>
              <a:t>PSI</a:t>
            </a:r>
            <a:endParaRPr lang="en-US" sz="1400">
              <a:solidFill>
                <a:srgbClr val="211D71"/>
              </a:solidFill>
            </a:endParaRPr>
          </a:p>
          <a:p>
            <a:pPr marL="342900" indent="-342900" algn="l">
              <a:buAutoNum type="arabicPeriod"/>
            </a:pPr>
            <a:r>
              <a:rPr lang="en-US" sz="1400">
                <a:solidFill>
                  <a:srgbClr val="211D71"/>
                </a:solidFill>
              </a:rPr>
              <a:t>KS</a:t>
            </a:r>
            <a:endParaRPr lang="en-US" sz="1400">
              <a:solidFill>
                <a:srgbClr val="211D71"/>
              </a:solidFill>
            </a:endParaRPr>
          </a:p>
          <a:p>
            <a:pPr marL="342900" indent="-342900" algn="l">
              <a:buAutoNum type="arabicPeriod"/>
            </a:pPr>
            <a:endParaRPr lang="en-US" sz="1400">
              <a:solidFill>
                <a:srgbClr val="211D71"/>
              </a:solidFill>
            </a:endParaRPr>
          </a:p>
        </p:txBody>
      </p:sp>
      <p:sp>
        <p:nvSpPr>
          <p:cNvPr id="18" name="Rectangles 17"/>
          <p:cNvSpPr/>
          <p:nvPr/>
        </p:nvSpPr>
        <p:spPr>
          <a:xfrm>
            <a:off x="9962515" y="5870575"/>
            <a:ext cx="1807210" cy="876300"/>
          </a:xfrm>
          <a:prstGeom prst="rect">
            <a:avLst/>
          </a:prstGeom>
          <a:solidFill>
            <a:schemeClr val="bg1"/>
          </a:solidFill>
          <a:ln w="19050">
            <a:solidFill>
              <a:srgbClr val="211D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p>
            <a:pPr algn="l"/>
            <a:r>
              <a:rPr lang="en-US" sz="1400">
                <a:solidFill>
                  <a:srgbClr val="211D71"/>
                </a:solidFill>
              </a:rPr>
              <a:t>Save the results and Forecasting stage completed</a:t>
            </a:r>
            <a:endParaRPr lang="en-US" sz="1400">
              <a:solidFill>
                <a:srgbClr val="211D71"/>
              </a:solidFill>
            </a:endParaRPr>
          </a:p>
        </p:txBody>
      </p:sp>
      <p:cxnSp>
        <p:nvCxnSpPr>
          <p:cNvPr id="19" name="Elbow Connector 18"/>
          <p:cNvCxnSpPr>
            <a:stCxn id="14" idx="2"/>
            <a:endCxn id="18" idx="1"/>
          </p:cNvCxnSpPr>
          <p:nvPr/>
        </p:nvCxnSpPr>
        <p:spPr>
          <a:xfrm rot="5400000" flipH="1" flipV="1">
            <a:off x="8795385" y="5302885"/>
            <a:ext cx="161290" cy="2172335"/>
          </a:xfrm>
          <a:prstGeom prst="bentConnector4">
            <a:avLst>
              <a:gd name="adj1" fmla="val -136417"/>
              <a:gd name="adj2" fmla="val 92414"/>
            </a:avLst>
          </a:prstGeom>
          <a:ln>
            <a:solidFill>
              <a:srgbClr val="211D71"/>
            </a:solidFill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" name="Text Box 8"/>
          <p:cNvSpPr txBox="1"/>
          <p:nvPr/>
        </p:nvSpPr>
        <p:spPr>
          <a:xfrm>
            <a:off x="415290" y="415290"/>
            <a:ext cx="11360785" cy="706755"/>
          </a:xfrm>
          <a:prstGeom prst="rect">
            <a:avLst/>
          </a:prstGeom>
          <a:solidFill>
            <a:srgbClr val="211D71"/>
          </a:solidFill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en-US" sz="4000">
                <a:solidFill>
                  <a:schemeClr val="bg1"/>
                </a:solidFill>
                <a:sym typeface="+mn-ea"/>
              </a:rPr>
              <a:t>Metrics Calculated &amp; Results</a:t>
            </a:r>
            <a:endParaRPr lang="en-US" sz="4000"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37" name="Rectangles 36"/>
          <p:cNvSpPr/>
          <p:nvPr/>
        </p:nvSpPr>
        <p:spPr>
          <a:xfrm>
            <a:off x="415290" y="1221740"/>
            <a:ext cx="5435600" cy="207645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p>
            <a:pPr algn="l"/>
            <a:r>
              <a:rPr lang="en-US" sz="1400">
                <a:solidFill>
                  <a:srgbClr val="211D71"/>
                </a:solidFill>
              </a:rPr>
              <a:t>Pass the Train ID to produce metric for the forecasted results.</a:t>
            </a:r>
            <a:endParaRPr lang="en-US" sz="1400">
              <a:solidFill>
                <a:srgbClr val="211D71"/>
              </a:solidFill>
            </a:endParaRPr>
          </a:p>
          <a:p>
            <a:pPr algn="l"/>
            <a:r>
              <a:rPr lang="en-US" sz="1400">
                <a:solidFill>
                  <a:srgbClr val="211D71"/>
                </a:solidFill>
              </a:rPr>
              <a:t>Performance Metric : </a:t>
            </a:r>
            <a:endParaRPr lang="en-US" sz="1400">
              <a:solidFill>
                <a:srgbClr val="211D71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>
                <a:solidFill>
                  <a:srgbClr val="211D71"/>
                </a:solidFill>
              </a:rPr>
              <a:t>RMSE - Root Mean Squared Error</a:t>
            </a:r>
            <a:endParaRPr lang="en-US" sz="1400">
              <a:solidFill>
                <a:srgbClr val="211D71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>
                <a:solidFill>
                  <a:srgbClr val="211D71"/>
                </a:solidFill>
              </a:rPr>
              <a:t>RMSPE - Root Mean Squared Percentage Error</a:t>
            </a:r>
            <a:endParaRPr lang="en-US" sz="1400">
              <a:solidFill>
                <a:srgbClr val="211D71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>
                <a:solidFill>
                  <a:srgbClr val="211D71"/>
                </a:solidFill>
              </a:rPr>
              <a:t>BIAS</a:t>
            </a:r>
            <a:endParaRPr lang="en-US" sz="1400">
              <a:solidFill>
                <a:srgbClr val="211D71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>
                <a:solidFill>
                  <a:srgbClr val="211D71"/>
                </a:solidFill>
              </a:rPr>
              <a:t>MAPE - Mean Absolute Percentage Error</a:t>
            </a:r>
            <a:endParaRPr lang="en-US" sz="1400">
              <a:solidFill>
                <a:srgbClr val="211D71"/>
              </a:solidFill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en-US" sz="1400">
                <a:solidFill>
                  <a:srgbClr val="211D71"/>
                </a:solidFill>
              </a:rPr>
              <a:t>Model Metric : </a:t>
            </a:r>
            <a:endParaRPr lang="en-US" sz="1400">
              <a:solidFill>
                <a:srgbClr val="211D71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>
                <a:solidFill>
                  <a:srgbClr val="211D71"/>
                </a:solidFill>
              </a:rPr>
              <a:t>AIC - Akaike's Information Criteria</a:t>
            </a:r>
            <a:endParaRPr lang="en-US" sz="1400">
              <a:solidFill>
                <a:srgbClr val="211D71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>
                <a:solidFill>
                  <a:srgbClr val="211D71"/>
                </a:solidFill>
              </a:rPr>
              <a:t>BIC - Bayesian Information Criteria</a:t>
            </a:r>
            <a:endParaRPr lang="en-US" sz="1400">
              <a:solidFill>
                <a:srgbClr val="211D71"/>
              </a:solidFill>
            </a:endParaRPr>
          </a:p>
        </p:txBody>
      </p:sp>
      <p:sp>
        <p:nvSpPr>
          <p:cNvPr id="2" name="Rectangles 1"/>
          <p:cNvSpPr/>
          <p:nvPr/>
        </p:nvSpPr>
        <p:spPr>
          <a:xfrm>
            <a:off x="5991225" y="1221740"/>
            <a:ext cx="5784850" cy="207645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p>
            <a:pPr algn="l"/>
            <a:r>
              <a:rPr lang="en-US" sz="1400">
                <a:solidFill>
                  <a:srgbClr val="211D71"/>
                </a:solidFill>
              </a:rPr>
              <a:t>With Respect to :</a:t>
            </a:r>
            <a:endParaRPr lang="en-US" sz="1400">
              <a:solidFill>
                <a:srgbClr val="211D71"/>
              </a:solidFill>
            </a:endParaRPr>
          </a:p>
          <a:p>
            <a:pPr marL="342900" indent="-342900" algn="l">
              <a:buAutoNum type="arabicPeriod"/>
            </a:pPr>
            <a:r>
              <a:rPr lang="en-US" sz="1400">
                <a:solidFill>
                  <a:srgbClr val="211D71"/>
                </a:solidFill>
              </a:rPr>
              <a:t>Train ID</a:t>
            </a:r>
            <a:endParaRPr lang="en-US" sz="1400">
              <a:solidFill>
                <a:srgbClr val="211D71"/>
              </a:solidFill>
            </a:endParaRPr>
          </a:p>
          <a:p>
            <a:pPr marL="342900" indent="-342900" algn="l">
              <a:buAutoNum type="arabicPeriod"/>
            </a:pPr>
            <a:r>
              <a:rPr lang="en-US" sz="1400">
                <a:solidFill>
                  <a:srgbClr val="211D71"/>
                </a:solidFill>
              </a:rPr>
              <a:t>Time Series ID</a:t>
            </a:r>
            <a:endParaRPr lang="en-US" sz="1400">
              <a:solidFill>
                <a:srgbClr val="211D71"/>
              </a:solidFill>
            </a:endParaRPr>
          </a:p>
          <a:p>
            <a:pPr marL="342900" indent="-342900" algn="l">
              <a:buAutoNum type="arabicPeriod"/>
            </a:pPr>
            <a:r>
              <a:rPr lang="en-US" sz="1400">
                <a:solidFill>
                  <a:srgbClr val="211D71"/>
                </a:solidFill>
              </a:rPr>
              <a:t>Model ID</a:t>
            </a:r>
            <a:endParaRPr lang="en-US" sz="1400">
              <a:solidFill>
                <a:srgbClr val="211D71"/>
              </a:solidFill>
            </a:endParaRPr>
          </a:p>
          <a:p>
            <a:pPr marL="342900" indent="-342900" algn="l">
              <a:buAutoNum type="arabicPeriod"/>
            </a:pPr>
            <a:r>
              <a:rPr lang="en-US" sz="1400">
                <a:solidFill>
                  <a:srgbClr val="211D71"/>
                </a:solidFill>
              </a:rPr>
              <a:t>Window Type - Expanding or Sliding</a:t>
            </a:r>
            <a:endParaRPr lang="en-US" sz="1400">
              <a:solidFill>
                <a:srgbClr val="211D71"/>
              </a:solidFill>
            </a:endParaRPr>
          </a:p>
          <a:p>
            <a:pPr marL="342900" indent="-342900" algn="l">
              <a:buAutoNum type="arabicPeriod"/>
            </a:pPr>
            <a:r>
              <a:rPr lang="en-US" sz="1400">
                <a:solidFill>
                  <a:srgbClr val="211D71"/>
                </a:solidFill>
              </a:rPr>
              <a:t>Window No. - no of window splits</a:t>
            </a:r>
            <a:endParaRPr lang="en-US" sz="1400">
              <a:solidFill>
                <a:srgbClr val="211D71"/>
              </a:solidFill>
            </a:endParaRPr>
          </a:p>
          <a:p>
            <a:pPr marL="342900" indent="-342900" algn="l">
              <a:buAutoNum type="arabicPeriod"/>
            </a:pPr>
            <a:r>
              <a:rPr lang="en-US" sz="1400">
                <a:solidFill>
                  <a:srgbClr val="211D71"/>
                </a:solidFill>
              </a:rPr>
              <a:t>Metric</a:t>
            </a:r>
            <a:endParaRPr lang="en-US" sz="1400">
              <a:solidFill>
                <a:srgbClr val="211D71"/>
              </a:solidFill>
            </a:endParaRPr>
          </a:p>
          <a:p>
            <a:pPr marL="342900" indent="-342900" algn="l">
              <a:buAutoNum type="arabicPeriod"/>
            </a:pPr>
            <a:endParaRPr lang="en-US" sz="1400">
              <a:solidFill>
                <a:srgbClr val="211D71"/>
              </a:solidFill>
            </a:endParaRPr>
          </a:p>
          <a:p>
            <a:pPr marL="342900" indent="-342900" algn="l">
              <a:buAutoNum type="arabicPeriod"/>
            </a:pPr>
            <a:endParaRPr lang="en-US" sz="1400">
              <a:solidFill>
                <a:srgbClr val="211D71"/>
              </a:solidFill>
            </a:endParaRPr>
          </a:p>
        </p:txBody>
      </p:sp>
      <p:graphicFrame>
        <p:nvGraphicFramePr>
          <p:cNvPr id="3" name="Content Placeholder 2"/>
          <p:cNvGraphicFramePr/>
          <p:nvPr>
            <p:ph idx="1"/>
          </p:nvPr>
        </p:nvGraphicFramePr>
        <p:xfrm>
          <a:off x="415290" y="3498850"/>
          <a:ext cx="11360785" cy="30105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7158</Words>
  <Application>WPS Presentation</Application>
  <PresentationFormat>Widescreen</PresentationFormat>
  <Paragraphs>273</Paragraphs>
  <Slides>16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6" baseType="lpstr">
      <vt:lpstr>Arial</vt:lpstr>
      <vt:lpstr>SimSun</vt:lpstr>
      <vt:lpstr>Wingdings</vt:lpstr>
      <vt:lpstr>Helvetica</vt:lpstr>
      <vt:lpstr>Wingdings</vt:lpstr>
      <vt:lpstr>Calibri</vt:lpstr>
      <vt:lpstr>Microsoft YaHei</vt:lpstr>
      <vt:lpstr>Arial Unicode MS</vt:lpstr>
      <vt:lpstr>Calibri Light</vt:lpstr>
      <vt:lpstr>Office Theme</vt:lpstr>
      <vt:lpstr>Dissertation, Mid Semester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WPS Presentation</dc:title>
  <dc:creator/>
  <cp:lastModifiedBy>Rishav Saigal</cp:lastModifiedBy>
  <cp:revision>218</cp:revision>
  <dcterms:created xsi:type="dcterms:W3CDTF">2021-12-19T09:52:00Z</dcterms:created>
  <dcterms:modified xsi:type="dcterms:W3CDTF">2022-02-14T09:40:51Z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90205E4036584BFA8628CA3CF1E056F6</vt:lpwstr>
  </property>
  <property fmtid="{D5CDD505-2E9C-101B-9397-08002B2CF9AE}" pid="3" name="KSOProductBuildVer">
    <vt:lpwstr>1033-11.2.0.10463</vt:lpwstr>
  </property>
</Properties>
</file>